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5" r:id="rId4"/>
    <p:sldId id="259"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EDD8D-19A6-4656-8ADA-DC74DCDDF88B}" v="4994" dt="2022-06-07T08:44:31.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E5769-ABA3-4140-8D84-00073422E7C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fi-FI"/>
        </a:p>
      </dgm:t>
    </dgm:pt>
    <dgm:pt modelId="{4BEB61BC-63C2-4B85-B7E7-DEF44BE87998}">
      <dgm:prSet phldrT="[Teksti]"/>
      <dgm:spPr/>
      <dgm:t>
        <a:bodyPr/>
        <a:lstStyle/>
        <a:p>
          <a:pPr>
            <a:lnSpc>
              <a:spcPct val="100000"/>
            </a:lnSpc>
          </a:pPr>
          <a:r>
            <a:rPr lang="fi-FI"/>
            <a:t>Valtuusto päättää hyvinvoinnin edistämisen painopisteet ja strategiset mittarit</a:t>
          </a:r>
        </a:p>
      </dgm:t>
    </dgm:pt>
    <dgm:pt modelId="{0139AF79-70DA-4D63-8107-F13C3C0F30EB}" type="parTrans" cxnId="{C5B83DB7-8DF1-4262-8D24-7416D3F8244B}">
      <dgm:prSet/>
      <dgm:spPr/>
      <dgm:t>
        <a:bodyPr/>
        <a:lstStyle/>
        <a:p>
          <a:endParaRPr lang="fi-FI"/>
        </a:p>
      </dgm:t>
    </dgm:pt>
    <dgm:pt modelId="{4AC7D177-01E9-4A1E-AD9E-161214E00797}" type="sibTrans" cxnId="{C5B83DB7-8DF1-4262-8D24-7416D3F8244B}">
      <dgm:prSet/>
      <dgm:spPr/>
      <dgm:t>
        <a:bodyPr/>
        <a:lstStyle/>
        <a:p>
          <a:endParaRPr lang="fi-FI"/>
        </a:p>
      </dgm:t>
    </dgm:pt>
    <dgm:pt modelId="{44F96430-E487-4EE6-8640-075256B598A9}">
      <dgm:prSet phldrT="[Teksti]"/>
      <dgm:spPr/>
      <dgm:t>
        <a:bodyPr/>
        <a:lstStyle/>
        <a:p>
          <a:pPr>
            <a:lnSpc>
              <a:spcPct val="100000"/>
            </a:lnSpc>
          </a:pPr>
          <a:r>
            <a:rPr lang="fi-FI"/>
            <a:t>Kuntastrategia</a:t>
          </a:r>
        </a:p>
      </dgm:t>
    </dgm:pt>
    <dgm:pt modelId="{7F39F51D-09DA-43F8-900A-98C28F45EC77}" type="parTrans" cxnId="{971EE75F-D2AF-40B9-ADF6-5264915380EE}">
      <dgm:prSet/>
      <dgm:spPr/>
      <dgm:t>
        <a:bodyPr/>
        <a:lstStyle/>
        <a:p>
          <a:endParaRPr lang="fi-FI"/>
        </a:p>
      </dgm:t>
    </dgm:pt>
    <dgm:pt modelId="{F352F572-5379-45A9-B880-C9BD5ECC88E6}" type="sibTrans" cxnId="{971EE75F-D2AF-40B9-ADF6-5264915380EE}">
      <dgm:prSet/>
      <dgm:spPr/>
      <dgm:t>
        <a:bodyPr/>
        <a:lstStyle/>
        <a:p>
          <a:endParaRPr lang="fi-FI"/>
        </a:p>
      </dgm:t>
    </dgm:pt>
    <dgm:pt modelId="{3168E4E4-FF96-47CB-976E-EFC0D0AFEFEC}">
      <dgm:prSet phldrT="[Teksti]"/>
      <dgm:spPr/>
      <dgm:t>
        <a:bodyPr/>
        <a:lstStyle/>
        <a:p>
          <a:pPr>
            <a:lnSpc>
              <a:spcPct val="100000"/>
            </a:lnSpc>
          </a:pPr>
          <a:r>
            <a:rPr lang="fi-FI" dirty="0"/>
            <a:t>Lautakunnat ja kunnanhallitus määrittävät hyvinvoinnin edistämisen toiminnalliset tavoitteet, toimenpiteet ja mittarit</a:t>
          </a:r>
        </a:p>
      </dgm:t>
    </dgm:pt>
    <dgm:pt modelId="{5F1A60E5-BFF8-4CFC-BF33-A5E796D0894D}" type="parTrans" cxnId="{32118BB3-C443-450F-A42C-9E1EB9DF5608}">
      <dgm:prSet/>
      <dgm:spPr/>
      <dgm:t>
        <a:bodyPr/>
        <a:lstStyle/>
        <a:p>
          <a:endParaRPr lang="fi-FI"/>
        </a:p>
      </dgm:t>
    </dgm:pt>
    <dgm:pt modelId="{9695E542-B399-4952-8408-3A7A8FA14E81}" type="sibTrans" cxnId="{32118BB3-C443-450F-A42C-9E1EB9DF5608}">
      <dgm:prSet/>
      <dgm:spPr/>
      <dgm:t>
        <a:bodyPr/>
        <a:lstStyle/>
        <a:p>
          <a:endParaRPr lang="fi-FI"/>
        </a:p>
      </dgm:t>
    </dgm:pt>
    <dgm:pt modelId="{9AA93374-804F-4ADB-BFC4-9074BC87C0B0}">
      <dgm:prSet phldrT="[Teksti]"/>
      <dgm:spPr/>
      <dgm:t>
        <a:bodyPr/>
        <a:lstStyle/>
        <a:p>
          <a:pPr>
            <a:lnSpc>
              <a:spcPct val="100000"/>
            </a:lnSpc>
          </a:pPr>
          <a:r>
            <a:rPr lang="fi-FI"/>
            <a:t>Talousarvio ja käyttösuunnitelmat</a:t>
          </a:r>
        </a:p>
      </dgm:t>
    </dgm:pt>
    <dgm:pt modelId="{A4C5B6AB-BB59-4C6B-BAE5-911D205CE864}" type="parTrans" cxnId="{CC622F1A-767E-4528-8072-2F6DA2B9E41E}">
      <dgm:prSet/>
      <dgm:spPr/>
      <dgm:t>
        <a:bodyPr/>
        <a:lstStyle/>
        <a:p>
          <a:endParaRPr lang="fi-FI"/>
        </a:p>
      </dgm:t>
    </dgm:pt>
    <dgm:pt modelId="{D29BAAA1-BFCB-483B-B413-A58500726E5E}" type="sibTrans" cxnId="{CC622F1A-767E-4528-8072-2F6DA2B9E41E}">
      <dgm:prSet/>
      <dgm:spPr/>
      <dgm:t>
        <a:bodyPr/>
        <a:lstStyle/>
        <a:p>
          <a:endParaRPr lang="fi-FI"/>
        </a:p>
      </dgm:t>
    </dgm:pt>
    <dgm:pt modelId="{9F1B25FF-B21B-4D4B-97B1-7E08D8B05E43}">
      <dgm:prSet phldrT="[Teksti]"/>
      <dgm:spPr/>
      <dgm:t>
        <a:bodyPr/>
        <a:lstStyle/>
        <a:p>
          <a:pPr>
            <a:lnSpc>
              <a:spcPct val="100000"/>
            </a:lnSpc>
          </a:pPr>
          <a:r>
            <a:rPr lang="fi-FI"/>
            <a:t>Kuntalaiset, järjestöt ja yhteisöt osallistuvat aktiivisesti yhteisen hyvinvoinnin edistämiseen</a:t>
          </a:r>
        </a:p>
      </dgm:t>
    </dgm:pt>
    <dgm:pt modelId="{FBADC338-4718-44C4-AD9A-0CC148FC7956}" type="parTrans" cxnId="{87F5F219-79AE-47D5-9C35-28799F476ACA}">
      <dgm:prSet/>
      <dgm:spPr/>
      <dgm:t>
        <a:bodyPr/>
        <a:lstStyle/>
        <a:p>
          <a:endParaRPr lang="fi-FI"/>
        </a:p>
      </dgm:t>
    </dgm:pt>
    <dgm:pt modelId="{31E26DFE-6E01-4301-9012-B6F1A475E61B}" type="sibTrans" cxnId="{87F5F219-79AE-47D5-9C35-28799F476ACA}">
      <dgm:prSet/>
      <dgm:spPr/>
      <dgm:t>
        <a:bodyPr/>
        <a:lstStyle/>
        <a:p>
          <a:endParaRPr lang="fi-FI"/>
        </a:p>
      </dgm:t>
    </dgm:pt>
    <dgm:pt modelId="{0A595ECF-1D8B-407D-AE43-8353EFF17E85}">
      <dgm:prSet phldrT="[Teksti]"/>
      <dgm:spPr/>
      <dgm:t>
        <a:bodyPr/>
        <a:lstStyle/>
        <a:p>
          <a:pPr>
            <a:lnSpc>
              <a:spcPct val="100000"/>
            </a:lnSpc>
          </a:pPr>
          <a:r>
            <a:rPr lang="fi-FI"/>
            <a:t>Kuntalaisten kokemukset hyvinvoinnista ja mittarit</a:t>
          </a:r>
        </a:p>
      </dgm:t>
    </dgm:pt>
    <dgm:pt modelId="{3083833F-1E8E-4B39-90CB-275FE96616A3}" type="parTrans" cxnId="{BC679D29-3DEA-4093-B126-C7EB01C52D82}">
      <dgm:prSet/>
      <dgm:spPr/>
      <dgm:t>
        <a:bodyPr/>
        <a:lstStyle/>
        <a:p>
          <a:endParaRPr lang="fi-FI"/>
        </a:p>
      </dgm:t>
    </dgm:pt>
    <dgm:pt modelId="{ECC49DA8-048F-4054-9C9A-0F2853AC0D65}" type="sibTrans" cxnId="{BC679D29-3DEA-4093-B126-C7EB01C52D82}">
      <dgm:prSet/>
      <dgm:spPr/>
      <dgm:t>
        <a:bodyPr/>
        <a:lstStyle/>
        <a:p>
          <a:endParaRPr lang="fi-FI"/>
        </a:p>
      </dgm:t>
    </dgm:pt>
    <dgm:pt modelId="{DCC89CD3-2B88-4299-999C-0CF0C2E00BE5}">
      <dgm:prSet phldrT="[Teksti]"/>
      <dgm:spPr/>
      <dgm:t>
        <a:bodyPr/>
        <a:lstStyle/>
        <a:p>
          <a:pPr>
            <a:lnSpc>
              <a:spcPct val="100000"/>
            </a:lnSpc>
          </a:pPr>
          <a:r>
            <a:rPr lang="fi-FI"/>
            <a:t>Talousarvio ja –suunnitelma</a:t>
          </a:r>
        </a:p>
      </dgm:t>
    </dgm:pt>
    <dgm:pt modelId="{249C2DF1-E6AF-42BB-8D2B-D9C31317DDAD}" type="parTrans" cxnId="{5350EBD4-7703-4C7F-9BA0-2C08ECD1C7DC}">
      <dgm:prSet/>
      <dgm:spPr/>
      <dgm:t>
        <a:bodyPr/>
        <a:lstStyle/>
        <a:p>
          <a:endParaRPr lang="fi-FI"/>
        </a:p>
      </dgm:t>
    </dgm:pt>
    <dgm:pt modelId="{045A344A-918C-4D98-BFB7-372268F824B8}" type="sibTrans" cxnId="{5350EBD4-7703-4C7F-9BA0-2C08ECD1C7DC}">
      <dgm:prSet/>
      <dgm:spPr/>
      <dgm:t>
        <a:bodyPr/>
        <a:lstStyle/>
        <a:p>
          <a:endParaRPr lang="fi-FI"/>
        </a:p>
      </dgm:t>
    </dgm:pt>
    <dgm:pt modelId="{9C79E5D2-07D2-4A9F-8206-2ED65AFEAA57}">
      <dgm:prSet phldrT="[Teksti]"/>
      <dgm:spPr/>
      <dgm:t>
        <a:bodyPr/>
        <a:lstStyle/>
        <a:p>
          <a:pPr>
            <a:lnSpc>
              <a:spcPct val="100000"/>
            </a:lnSpc>
          </a:pPr>
          <a:r>
            <a:rPr lang="fi-FI"/>
            <a:t>Toimialakohtaiset tarkentavat suunnitelmat</a:t>
          </a:r>
        </a:p>
      </dgm:t>
    </dgm:pt>
    <dgm:pt modelId="{37B2BB4E-9198-4785-93D0-BD063C071C24}" type="parTrans" cxnId="{29DB6E42-6C03-4F5D-B497-77030F570100}">
      <dgm:prSet/>
      <dgm:spPr/>
      <dgm:t>
        <a:bodyPr/>
        <a:lstStyle/>
        <a:p>
          <a:endParaRPr lang="fi-FI"/>
        </a:p>
      </dgm:t>
    </dgm:pt>
    <dgm:pt modelId="{C5C68108-2605-424D-80ED-8702783E7EF2}" type="sibTrans" cxnId="{29DB6E42-6C03-4F5D-B497-77030F570100}">
      <dgm:prSet/>
      <dgm:spPr/>
      <dgm:t>
        <a:bodyPr/>
        <a:lstStyle/>
        <a:p>
          <a:endParaRPr lang="fi-FI"/>
        </a:p>
      </dgm:t>
    </dgm:pt>
    <dgm:pt modelId="{AB7DF851-2217-4676-887C-A03191011B51}">
      <dgm:prSet phldrT="[Teksti]"/>
      <dgm:spPr/>
      <dgm:t>
        <a:bodyPr/>
        <a:lstStyle/>
        <a:p>
          <a:pPr>
            <a:lnSpc>
              <a:spcPct val="100000"/>
            </a:lnSpc>
          </a:pPr>
          <a:r>
            <a:rPr lang="fi-FI"/>
            <a:t>Muut suunnitelmat</a:t>
          </a:r>
        </a:p>
      </dgm:t>
    </dgm:pt>
    <dgm:pt modelId="{69D75A0E-849B-44BE-85AC-0348F5D58E78}" type="parTrans" cxnId="{366D714C-506E-48D2-AA80-8AEB4B6EDFBE}">
      <dgm:prSet/>
      <dgm:spPr/>
      <dgm:t>
        <a:bodyPr/>
        <a:lstStyle/>
        <a:p>
          <a:endParaRPr lang="fi-FI"/>
        </a:p>
      </dgm:t>
    </dgm:pt>
    <dgm:pt modelId="{D5766C32-952B-4B92-AAB7-45513BF0272E}" type="sibTrans" cxnId="{366D714C-506E-48D2-AA80-8AEB4B6EDFBE}">
      <dgm:prSet/>
      <dgm:spPr/>
      <dgm:t>
        <a:bodyPr/>
        <a:lstStyle/>
        <a:p>
          <a:endParaRPr lang="fi-FI"/>
        </a:p>
      </dgm:t>
    </dgm:pt>
    <dgm:pt modelId="{666C24FD-5CA4-41AC-8ABD-479A987DA300}">
      <dgm:prSet phldrT="[Teksti]"/>
      <dgm:spPr/>
      <dgm:t>
        <a:bodyPr/>
        <a:lstStyle/>
        <a:p>
          <a:pPr>
            <a:lnSpc>
              <a:spcPct val="100000"/>
            </a:lnSpc>
          </a:pPr>
          <a:r>
            <a:rPr lang="fi-FI"/>
            <a:t>Hyvinvointisuunnitelma</a:t>
          </a:r>
        </a:p>
      </dgm:t>
    </dgm:pt>
    <dgm:pt modelId="{A5A93908-552F-48CF-8E23-69BF20AC948B}" type="parTrans" cxnId="{C8F08279-ED0A-4534-8F41-04CA96DE79B0}">
      <dgm:prSet/>
      <dgm:spPr/>
      <dgm:t>
        <a:bodyPr/>
        <a:lstStyle/>
        <a:p>
          <a:endParaRPr lang="fi-FI"/>
        </a:p>
      </dgm:t>
    </dgm:pt>
    <dgm:pt modelId="{A61E7C8D-F34D-449E-AACE-AB57B561C1D8}" type="sibTrans" cxnId="{C8F08279-ED0A-4534-8F41-04CA96DE79B0}">
      <dgm:prSet/>
      <dgm:spPr/>
      <dgm:t>
        <a:bodyPr/>
        <a:lstStyle/>
        <a:p>
          <a:endParaRPr lang="en-US"/>
        </a:p>
      </dgm:t>
    </dgm:pt>
    <dgm:pt modelId="{E17C8E13-42D0-45BB-8D74-C45A2BD3EE8B}" type="pres">
      <dgm:prSet presAssocID="{017E5769-ABA3-4140-8D84-00073422E7C9}" presName="root" presStyleCnt="0">
        <dgm:presLayoutVars>
          <dgm:dir/>
          <dgm:resizeHandles val="exact"/>
        </dgm:presLayoutVars>
      </dgm:prSet>
      <dgm:spPr/>
    </dgm:pt>
    <dgm:pt modelId="{F209E216-4304-47F7-BDB8-4040A08C3C6E}" type="pres">
      <dgm:prSet presAssocID="{4BEB61BC-63C2-4B85-B7E7-DEF44BE87998}" presName="compNode" presStyleCnt="0"/>
      <dgm:spPr/>
    </dgm:pt>
    <dgm:pt modelId="{6116AB6D-4022-439C-B23F-65637AD63E01}" type="pres">
      <dgm:prSet presAssocID="{4BEB61BC-63C2-4B85-B7E7-DEF44BE87998}" presName="bgRect" presStyleLbl="bgShp" presStyleIdx="0" presStyleCnt="3"/>
      <dgm:spPr/>
    </dgm:pt>
    <dgm:pt modelId="{F778371C-C57D-4371-8730-95458E8AC88B}" type="pres">
      <dgm:prSet presAssocID="{4BEB61BC-63C2-4B85-B7E7-DEF44BE879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alintamerkki"/>
        </a:ext>
      </dgm:extLst>
    </dgm:pt>
    <dgm:pt modelId="{D1AEBC29-5809-4263-AD2D-A9AFC75B8C29}" type="pres">
      <dgm:prSet presAssocID="{4BEB61BC-63C2-4B85-B7E7-DEF44BE87998}" presName="spaceRect" presStyleCnt="0"/>
      <dgm:spPr/>
    </dgm:pt>
    <dgm:pt modelId="{5D313C1F-D7CE-4724-93D2-22FE80B633F6}" type="pres">
      <dgm:prSet presAssocID="{4BEB61BC-63C2-4B85-B7E7-DEF44BE87998}" presName="parTx" presStyleLbl="revTx" presStyleIdx="0" presStyleCnt="6">
        <dgm:presLayoutVars>
          <dgm:chMax val="0"/>
          <dgm:chPref val="0"/>
        </dgm:presLayoutVars>
      </dgm:prSet>
      <dgm:spPr/>
    </dgm:pt>
    <dgm:pt modelId="{D065C9C4-4D9C-4233-A9DA-23B9E4C5A286}" type="pres">
      <dgm:prSet presAssocID="{4BEB61BC-63C2-4B85-B7E7-DEF44BE87998}" presName="desTx" presStyleLbl="revTx" presStyleIdx="1" presStyleCnt="6">
        <dgm:presLayoutVars/>
      </dgm:prSet>
      <dgm:spPr/>
    </dgm:pt>
    <dgm:pt modelId="{892EDDC1-CE0E-4B93-A5EC-1B095E6D22FB}" type="pres">
      <dgm:prSet presAssocID="{4AC7D177-01E9-4A1E-AD9E-161214E00797}" presName="sibTrans" presStyleCnt="0"/>
      <dgm:spPr/>
    </dgm:pt>
    <dgm:pt modelId="{48CD3A35-F05F-4EE7-8BD8-F05B3451B667}" type="pres">
      <dgm:prSet presAssocID="{3168E4E4-FF96-47CB-976E-EFC0D0AFEFEC}" presName="compNode" presStyleCnt="0"/>
      <dgm:spPr/>
    </dgm:pt>
    <dgm:pt modelId="{375C893C-28D8-4A08-8C59-545F25439459}" type="pres">
      <dgm:prSet presAssocID="{3168E4E4-FF96-47CB-976E-EFC0D0AFEFEC}" presName="bgRect" presStyleLbl="bgShp" presStyleIdx="1" presStyleCnt="3"/>
      <dgm:spPr/>
    </dgm:pt>
    <dgm:pt modelId="{1D52AB06-9949-460D-A472-DD6089416E0B}" type="pres">
      <dgm:prSet presAssocID="{3168E4E4-FF96-47CB-976E-EFC0D0AFEF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D3BDE664-9D7B-416B-B8D6-6E9A5C7FD0EC}" type="pres">
      <dgm:prSet presAssocID="{3168E4E4-FF96-47CB-976E-EFC0D0AFEFEC}" presName="spaceRect" presStyleCnt="0"/>
      <dgm:spPr/>
    </dgm:pt>
    <dgm:pt modelId="{E15675EA-4117-4AA5-BD14-0116F4AC9003}" type="pres">
      <dgm:prSet presAssocID="{3168E4E4-FF96-47CB-976E-EFC0D0AFEFEC}" presName="parTx" presStyleLbl="revTx" presStyleIdx="2" presStyleCnt="6">
        <dgm:presLayoutVars>
          <dgm:chMax val="0"/>
          <dgm:chPref val="0"/>
        </dgm:presLayoutVars>
      </dgm:prSet>
      <dgm:spPr/>
    </dgm:pt>
    <dgm:pt modelId="{982F15DE-922F-4B64-B34A-A86015180D0D}" type="pres">
      <dgm:prSet presAssocID="{3168E4E4-FF96-47CB-976E-EFC0D0AFEFEC}" presName="desTx" presStyleLbl="revTx" presStyleIdx="3" presStyleCnt="6">
        <dgm:presLayoutVars/>
      </dgm:prSet>
      <dgm:spPr/>
    </dgm:pt>
    <dgm:pt modelId="{038DB1AD-0E88-4181-88B0-9BB3BB037B07}" type="pres">
      <dgm:prSet presAssocID="{9695E542-B399-4952-8408-3A7A8FA14E81}" presName="sibTrans" presStyleCnt="0"/>
      <dgm:spPr/>
    </dgm:pt>
    <dgm:pt modelId="{E298AFE1-F819-44DD-8272-C4509583D8C0}" type="pres">
      <dgm:prSet presAssocID="{9F1B25FF-B21B-4D4B-97B1-7E08D8B05E43}" presName="compNode" presStyleCnt="0"/>
      <dgm:spPr/>
    </dgm:pt>
    <dgm:pt modelId="{E6C50F94-AB06-4D73-8189-CE849CE75E04}" type="pres">
      <dgm:prSet presAssocID="{9F1B25FF-B21B-4D4B-97B1-7E08D8B05E43}" presName="bgRect" presStyleLbl="bgShp" presStyleIdx="2" presStyleCnt="3"/>
      <dgm:spPr/>
    </dgm:pt>
    <dgm:pt modelId="{D09AE202-1844-422F-AB37-D2C8CD9307CF}" type="pres">
      <dgm:prSet presAssocID="{9F1B25FF-B21B-4D4B-97B1-7E08D8B05E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yhmä"/>
        </a:ext>
      </dgm:extLst>
    </dgm:pt>
    <dgm:pt modelId="{8D936036-9256-4CAE-B3E7-D6A8537635C2}" type="pres">
      <dgm:prSet presAssocID="{9F1B25FF-B21B-4D4B-97B1-7E08D8B05E43}" presName="spaceRect" presStyleCnt="0"/>
      <dgm:spPr/>
    </dgm:pt>
    <dgm:pt modelId="{F63EDB9C-FE9F-4713-AC05-E0D1627F0097}" type="pres">
      <dgm:prSet presAssocID="{9F1B25FF-B21B-4D4B-97B1-7E08D8B05E43}" presName="parTx" presStyleLbl="revTx" presStyleIdx="4" presStyleCnt="6">
        <dgm:presLayoutVars>
          <dgm:chMax val="0"/>
          <dgm:chPref val="0"/>
        </dgm:presLayoutVars>
      </dgm:prSet>
      <dgm:spPr/>
    </dgm:pt>
    <dgm:pt modelId="{0A0AAA33-19D0-4855-BCB3-F8CBAF25BA4B}" type="pres">
      <dgm:prSet presAssocID="{9F1B25FF-B21B-4D4B-97B1-7E08D8B05E43}" presName="desTx" presStyleLbl="revTx" presStyleIdx="5" presStyleCnt="6">
        <dgm:presLayoutVars/>
      </dgm:prSet>
      <dgm:spPr/>
    </dgm:pt>
  </dgm:ptLst>
  <dgm:cxnLst>
    <dgm:cxn modelId="{0C5C0F02-0AA7-46D5-AF17-A1DF182C4C43}" type="presOf" srcId="{44F96430-E487-4EE6-8640-075256B598A9}" destId="{D065C9C4-4D9C-4233-A9DA-23B9E4C5A286}" srcOrd="0" destOrd="0" presId="urn:microsoft.com/office/officeart/2018/2/layout/IconVerticalSolidList"/>
    <dgm:cxn modelId="{96326017-7871-45E5-9BCE-26D3447699BD}" type="presOf" srcId="{9AA93374-804F-4ADB-BFC4-9074BC87C0B0}" destId="{982F15DE-922F-4B64-B34A-A86015180D0D}" srcOrd="0" destOrd="0" presId="urn:microsoft.com/office/officeart/2018/2/layout/IconVerticalSolidList"/>
    <dgm:cxn modelId="{87F5F219-79AE-47D5-9C35-28799F476ACA}" srcId="{017E5769-ABA3-4140-8D84-00073422E7C9}" destId="{9F1B25FF-B21B-4D4B-97B1-7E08D8B05E43}" srcOrd="2" destOrd="0" parTransId="{FBADC338-4718-44C4-AD9A-0CC148FC7956}" sibTransId="{31E26DFE-6E01-4301-9012-B6F1A475E61B}"/>
    <dgm:cxn modelId="{CC622F1A-767E-4528-8072-2F6DA2B9E41E}" srcId="{3168E4E4-FF96-47CB-976E-EFC0D0AFEFEC}" destId="{9AA93374-804F-4ADB-BFC4-9074BC87C0B0}" srcOrd="0" destOrd="0" parTransId="{A4C5B6AB-BB59-4C6B-BAE5-911D205CE864}" sibTransId="{D29BAAA1-BFCB-483B-B413-A58500726E5E}"/>
    <dgm:cxn modelId="{FC101C29-E2CE-4BFC-BEEF-3047AA5827C4}" type="presOf" srcId="{017E5769-ABA3-4140-8D84-00073422E7C9}" destId="{E17C8E13-42D0-45BB-8D74-C45A2BD3EE8B}" srcOrd="0" destOrd="0" presId="urn:microsoft.com/office/officeart/2018/2/layout/IconVerticalSolidList"/>
    <dgm:cxn modelId="{BC679D29-3DEA-4093-B126-C7EB01C52D82}" srcId="{9F1B25FF-B21B-4D4B-97B1-7E08D8B05E43}" destId="{0A595ECF-1D8B-407D-AE43-8353EFF17E85}" srcOrd="0" destOrd="0" parTransId="{3083833F-1E8E-4B39-90CB-275FE96616A3}" sibTransId="{ECC49DA8-048F-4054-9C9A-0F2853AC0D65}"/>
    <dgm:cxn modelId="{971EE75F-D2AF-40B9-ADF6-5264915380EE}" srcId="{4BEB61BC-63C2-4B85-B7E7-DEF44BE87998}" destId="{44F96430-E487-4EE6-8640-075256B598A9}" srcOrd="0" destOrd="0" parTransId="{7F39F51D-09DA-43F8-900A-98C28F45EC77}" sibTransId="{F352F572-5379-45A9-B880-C9BD5ECC88E6}"/>
    <dgm:cxn modelId="{42A3EC61-3470-4CCD-87AB-2BEA626CA82A}" type="presOf" srcId="{9C79E5D2-07D2-4A9F-8206-2ED65AFEAA57}" destId="{982F15DE-922F-4B64-B34A-A86015180D0D}" srcOrd="0" destOrd="1" presId="urn:microsoft.com/office/officeart/2018/2/layout/IconVerticalSolidList"/>
    <dgm:cxn modelId="{29DB6E42-6C03-4F5D-B497-77030F570100}" srcId="{3168E4E4-FF96-47CB-976E-EFC0D0AFEFEC}" destId="{9C79E5D2-07D2-4A9F-8206-2ED65AFEAA57}" srcOrd="1" destOrd="0" parTransId="{37B2BB4E-9198-4785-93D0-BD063C071C24}" sibTransId="{C5C68108-2605-424D-80ED-8702783E7EF2}"/>
    <dgm:cxn modelId="{366D714C-506E-48D2-AA80-8AEB4B6EDFBE}" srcId="{4BEB61BC-63C2-4B85-B7E7-DEF44BE87998}" destId="{AB7DF851-2217-4676-887C-A03191011B51}" srcOrd="3" destOrd="0" parTransId="{69D75A0E-849B-44BE-85AC-0348F5D58E78}" sibTransId="{D5766C32-952B-4B92-AAB7-45513BF0272E}"/>
    <dgm:cxn modelId="{173FBE6E-CE0A-48CB-B4E3-EFABDDBF92D1}" type="presOf" srcId="{9F1B25FF-B21B-4D4B-97B1-7E08D8B05E43}" destId="{F63EDB9C-FE9F-4713-AC05-E0D1627F0097}" srcOrd="0" destOrd="0" presId="urn:microsoft.com/office/officeart/2018/2/layout/IconVerticalSolidList"/>
    <dgm:cxn modelId="{C8F08279-ED0A-4534-8F41-04CA96DE79B0}" srcId="{4BEB61BC-63C2-4B85-B7E7-DEF44BE87998}" destId="{666C24FD-5CA4-41AC-8ABD-479A987DA300}" srcOrd="1" destOrd="0" parTransId="{A5A93908-552F-48CF-8E23-69BF20AC948B}" sibTransId="{A61E7C8D-F34D-449E-AACE-AB57B561C1D8}"/>
    <dgm:cxn modelId="{27343682-4554-447F-9208-06B8D45C9C8B}" type="presOf" srcId="{666C24FD-5CA4-41AC-8ABD-479A987DA300}" destId="{D065C9C4-4D9C-4233-A9DA-23B9E4C5A286}" srcOrd="0" destOrd="1" presId="urn:microsoft.com/office/officeart/2018/2/layout/IconVerticalSolidList"/>
    <dgm:cxn modelId="{0D5D2DA1-6A9C-4D0B-88E7-BEA3C2F33D44}" type="presOf" srcId="{DCC89CD3-2B88-4299-999C-0CF0C2E00BE5}" destId="{D065C9C4-4D9C-4233-A9DA-23B9E4C5A286}" srcOrd="0" destOrd="2" presId="urn:microsoft.com/office/officeart/2018/2/layout/IconVerticalSolidList"/>
    <dgm:cxn modelId="{32118BB3-C443-450F-A42C-9E1EB9DF5608}" srcId="{017E5769-ABA3-4140-8D84-00073422E7C9}" destId="{3168E4E4-FF96-47CB-976E-EFC0D0AFEFEC}" srcOrd="1" destOrd="0" parTransId="{5F1A60E5-BFF8-4CFC-BF33-A5E796D0894D}" sibTransId="{9695E542-B399-4952-8408-3A7A8FA14E81}"/>
    <dgm:cxn modelId="{C5B83DB7-8DF1-4262-8D24-7416D3F8244B}" srcId="{017E5769-ABA3-4140-8D84-00073422E7C9}" destId="{4BEB61BC-63C2-4B85-B7E7-DEF44BE87998}" srcOrd="0" destOrd="0" parTransId="{0139AF79-70DA-4D63-8107-F13C3C0F30EB}" sibTransId="{4AC7D177-01E9-4A1E-AD9E-161214E00797}"/>
    <dgm:cxn modelId="{5350EBD4-7703-4C7F-9BA0-2C08ECD1C7DC}" srcId="{4BEB61BC-63C2-4B85-B7E7-DEF44BE87998}" destId="{DCC89CD3-2B88-4299-999C-0CF0C2E00BE5}" srcOrd="2" destOrd="0" parTransId="{249C2DF1-E6AF-42BB-8D2B-D9C31317DDAD}" sibTransId="{045A344A-918C-4D98-BFB7-372268F824B8}"/>
    <dgm:cxn modelId="{589598D9-20AD-4F4D-A469-C3346E9F9F18}" type="presOf" srcId="{3168E4E4-FF96-47CB-976E-EFC0D0AFEFEC}" destId="{E15675EA-4117-4AA5-BD14-0116F4AC9003}" srcOrd="0" destOrd="0" presId="urn:microsoft.com/office/officeart/2018/2/layout/IconVerticalSolidList"/>
    <dgm:cxn modelId="{ACA0E1DD-6C13-4954-A7F0-560F3AE140B4}" type="presOf" srcId="{4BEB61BC-63C2-4B85-B7E7-DEF44BE87998}" destId="{5D313C1F-D7CE-4724-93D2-22FE80B633F6}" srcOrd="0" destOrd="0" presId="urn:microsoft.com/office/officeart/2018/2/layout/IconVerticalSolidList"/>
    <dgm:cxn modelId="{CE3D0FDE-4A9A-4E4E-AD2A-2CA1A000C0C7}" type="presOf" srcId="{AB7DF851-2217-4676-887C-A03191011B51}" destId="{D065C9C4-4D9C-4233-A9DA-23B9E4C5A286}" srcOrd="0" destOrd="3" presId="urn:microsoft.com/office/officeart/2018/2/layout/IconVerticalSolidList"/>
    <dgm:cxn modelId="{D60B13EB-3D1C-43E9-ADBE-1086B0547974}" type="presOf" srcId="{0A595ECF-1D8B-407D-AE43-8353EFF17E85}" destId="{0A0AAA33-19D0-4855-BCB3-F8CBAF25BA4B}" srcOrd="0" destOrd="0" presId="urn:microsoft.com/office/officeart/2018/2/layout/IconVerticalSolidList"/>
    <dgm:cxn modelId="{DE9BEDDD-AACE-40F2-AA90-58AF7B6CB307}" type="presParOf" srcId="{E17C8E13-42D0-45BB-8D74-C45A2BD3EE8B}" destId="{F209E216-4304-47F7-BDB8-4040A08C3C6E}" srcOrd="0" destOrd="0" presId="urn:microsoft.com/office/officeart/2018/2/layout/IconVerticalSolidList"/>
    <dgm:cxn modelId="{0AC30446-3AFA-4248-ABA1-2439F474EB5C}" type="presParOf" srcId="{F209E216-4304-47F7-BDB8-4040A08C3C6E}" destId="{6116AB6D-4022-439C-B23F-65637AD63E01}" srcOrd="0" destOrd="0" presId="urn:microsoft.com/office/officeart/2018/2/layout/IconVerticalSolidList"/>
    <dgm:cxn modelId="{0A231CBB-0124-4177-AC3A-B2CA185465DA}" type="presParOf" srcId="{F209E216-4304-47F7-BDB8-4040A08C3C6E}" destId="{F778371C-C57D-4371-8730-95458E8AC88B}" srcOrd="1" destOrd="0" presId="urn:microsoft.com/office/officeart/2018/2/layout/IconVerticalSolidList"/>
    <dgm:cxn modelId="{43CE249A-A856-4D7A-A1B3-9D12C5F7D0F5}" type="presParOf" srcId="{F209E216-4304-47F7-BDB8-4040A08C3C6E}" destId="{D1AEBC29-5809-4263-AD2D-A9AFC75B8C29}" srcOrd="2" destOrd="0" presId="urn:microsoft.com/office/officeart/2018/2/layout/IconVerticalSolidList"/>
    <dgm:cxn modelId="{E63B31B0-FE35-4214-8739-6B4797E743F2}" type="presParOf" srcId="{F209E216-4304-47F7-BDB8-4040A08C3C6E}" destId="{5D313C1F-D7CE-4724-93D2-22FE80B633F6}" srcOrd="3" destOrd="0" presId="urn:microsoft.com/office/officeart/2018/2/layout/IconVerticalSolidList"/>
    <dgm:cxn modelId="{557C098F-E15F-4043-B1D2-B2AA46BCC546}" type="presParOf" srcId="{F209E216-4304-47F7-BDB8-4040A08C3C6E}" destId="{D065C9C4-4D9C-4233-A9DA-23B9E4C5A286}" srcOrd="4" destOrd="0" presId="urn:microsoft.com/office/officeart/2018/2/layout/IconVerticalSolidList"/>
    <dgm:cxn modelId="{AB49B004-A592-4BE9-8B89-828F93F386E9}" type="presParOf" srcId="{E17C8E13-42D0-45BB-8D74-C45A2BD3EE8B}" destId="{892EDDC1-CE0E-4B93-A5EC-1B095E6D22FB}" srcOrd="1" destOrd="0" presId="urn:microsoft.com/office/officeart/2018/2/layout/IconVerticalSolidList"/>
    <dgm:cxn modelId="{216538E6-B75F-4BCC-B755-F7B52A429A67}" type="presParOf" srcId="{E17C8E13-42D0-45BB-8D74-C45A2BD3EE8B}" destId="{48CD3A35-F05F-4EE7-8BD8-F05B3451B667}" srcOrd="2" destOrd="0" presId="urn:microsoft.com/office/officeart/2018/2/layout/IconVerticalSolidList"/>
    <dgm:cxn modelId="{1C03705F-9DEF-41BF-AF4B-7E7F844D9E74}" type="presParOf" srcId="{48CD3A35-F05F-4EE7-8BD8-F05B3451B667}" destId="{375C893C-28D8-4A08-8C59-545F25439459}" srcOrd="0" destOrd="0" presId="urn:microsoft.com/office/officeart/2018/2/layout/IconVerticalSolidList"/>
    <dgm:cxn modelId="{565E4EC4-BF3F-478B-A1B9-B738388885F1}" type="presParOf" srcId="{48CD3A35-F05F-4EE7-8BD8-F05B3451B667}" destId="{1D52AB06-9949-460D-A472-DD6089416E0B}" srcOrd="1" destOrd="0" presId="urn:microsoft.com/office/officeart/2018/2/layout/IconVerticalSolidList"/>
    <dgm:cxn modelId="{CE9C4192-441A-428F-93F8-E6DD64E1E1E0}" type="presParOf" srcId="{48CD3A35-F05F-4EE7-8BD8-F05B3451B667}" destId="{D3BDE664-9D7B-416B-B8D6-6E9A5C7FD0EC}" srcOrd="2" destOrd="0" presId="urn:microsoft.com/office/officeart/2018/2/layout/IconVerticalSolidList"/>
    <dgm:cxn modelId="{F178C000-80F6-4690-A5B1-51347CB03882}" type="presParOf" srcId="{48CD3A35-F05F-4EE7-8BD8-F05B3451B667}" destId="{E15675EA-4117-4AA5-BD14-0116F4AC9003}" srcOrd="3" destOrd="0" presId="urn:microsoft.com/office/officeart/2018/2/layout/IconVerticalSolidList"/>
    <dgm:cxn modelId="{8C0B545D-05A6-4916-B8E6-0A869222E2A5}" type="presParOf" srcId="{48CD3A35-F05F-4EE7-8BD8-F05B3451B667}" destId="{982F15DE-922F-4B64-B34A-A86015180D0D}" srcOrd="4" destOrd="0" presId="urn:microsoft.com/office/officeart/2018/2/layout/IconVerticalSolidList"/>
    <dgm:cxn modelId="{4FA34039-95E8-4CDD-9922-5BEBD21F22DE}" type="presParOf" srcId="{E17C8E13-42D0-45BB-8D74-C45A2BD3EE8B}" destId="{038DB1AD-0E88-4181-88B0-9BB3BB037B07}" srcOrd="3" destOrd="0" presId="urn:microsoft.com/office/officeart/2018/2/layout/IconVerticalSolidList"/>
    <dgm:cxn modelId="{42BC2AD9-008D-42B5-BA48-0F934080C152}" type="presParOf" srcId="{E17C8E13-42D0-45BB-8D74-C45A2BD3EE8B}" destId="{E298AFE1-F819-44DD-8272-C4509583D8C0}" srcOrd="4" destOrd="0" presId="urn:microsoft.com/office/officeart/2018/2/layout/IconVerticalSolidList"/>
    <dgm:cxn modelId="{64DECAF9-BC17-41DF-9084-7BD9225A8418}" type="presParOf" srcId="{E298AFE1-F819-44DD-8272-C4509583D8C0}" destId="{E6C50F94-AB06-4D73-8189-CE849CE75E04}" srcOrd="0" destOrd="0" presId="urn:microsoft.com/office/officeart/2018/2/layout/IconVerticalSolidList"/>
    <dgm:cxn modelId="{95535203-AE2D-4E9F-B951-D1F06FEBDFA6}" type="presParOf" srcId="{E298AFE1-F819-44DD-8272-C4509583D8C0}" destId="{D09AE202-1844-422F-AB37-D2C8CD9307CF}" srcOrd="1" destOrd="0" presId="urn:microsoft.com/office/officeart/2018/2/layout/IconVerticalSolidList"/>
    <dgm:cxn modelId="{A0B8E6C1-3CCD-4EEF-8B17-1728B1BEA5CD}" type="presParOf" srcId="{E298AFE1-F819-44DD-8272-C4509583D8C0}" destId="{8D936036-9256-4CAE-B3E7-D6A8537635C2}" srcOrd="2" destOrd="0" presId="urn:microsoft.com/office/officeart/2018/2/layout/IconVerticalSolidList"/>
    <dgm:cxn modelId="{50018331-C5FE-4B19-8845-AE93ADE4CEB2}" type="presParOf" srcId="{E298AFE1-F819-44DD-8272-C4509583D8C0}" destId="{F63EDB9C-FE9F-4713-AC05-E0D1627F0097}" srcOrd="3" destOrd="0" presId="urn:microsoft.com/office/officeart/2018/2/layout/IconVerticalSolidList"/>
    <dgm:cxn modelId="{54B07015-2ADF-44AE-9505-C295B269087E}" type="presParOf" srcId="{E298AFE1-F819-44DD-8272-C4509583D8C0}" destId="{0A0AAA33-19D0-4855-BCB3-F8CBAF25BA4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E0CAF-BC25-4D13-A1F9-7372F4B6345E}" type="doc">
      <dgm:prSet loTypeId="urn:microsoft.com/office/officeart/2005/8/layout/matrix1" loCatId="matrix" qsTypeId="urn:microsoft.com/office/officeart/2005/8/quickstyle/simple5" qsCatId="simple" csTypeId="urn:microsoft.com/office/officeart/2005/8/colors/colorful2" csCatId="colorful" phldr="1"/>
      <dgm:spPr/>
      <dgm:t>
        <a:bodyPr/>
        <a:lstStyle/>
        <a:p>
          <a:endParaRPr lang="fi-FI"/>
        </a:p>
      </dgm:t>
    </dgm:pt>
    <dgm:pt modelId="{B3AE2830-8733-44BB-8C3E-6C67BEE585D9}">
      <dgm:prSet phldrT="[Teksti]" custT="1"/>
      <dgm:spPr/>
      <dgm:t>
        <a:bodyPr/>
        <a:lstStyle/>
        <a:p>
          <a:r>
            <a:rPr lang="fi-FI" sz="1800" dirty="0"/>
            <a:t>Hyvinvoinnin SWOT</a:t>
          </a:r>
        </a:p>
      </dgm:t>
    </dgm:pt>
    <dgm:pt modelId="{19433405-13C9-4456-8EC2-0D4D618990DA}" type="parTrans" cxnId="{44712EB0-4562-4CF0-A7F8-CE0AF068EB02}">
      <dgm:prSet/>
      <dgm:spPr/>
      <dgm:t>
        <a:bodyPr/>
        <a:lstStyle/>
        <a:p>
          <a:endParaRPr lang="fi-FI"/>
        </a:p>
      </dgm:t>
    </dgm:pt>
    <dgm:pt modelId="{6C6D2AE4-8D9E-404A-B675-F338A21AC465}" type="sibTrans" cxnId="{44712EB0-4562-4CF0-A7F8-CE0AF068EB02}">
      <dgm:prSet/>
      <dgm:spPr/>
      <dgm:t>
        <a:bodyPr/>
        <a:lstStyle/>
        <a:p>
          <a:endParaRPr lang="fi-FI"/>
        </a:p>
      </dgm:t>
    </dgm:pt>
    <dgm:pt modelId="{7A24B649-90C4-48AF-A6E3-27F93A138B59}">
      <dgm:prSet phldrT="[Teksti]" custT="1"/>
      <dgm:spPr/>
      <dgm:t>
        <a:bodyPr/>
        <a:lstStyle/>
        <a:p>
          <a:r>
            <a:rPr lang="fi-FI" sz="1400" dirty="0">
              <a:solidFill>
                <a:schemeClr val="tx1"/>
              </a:solidFill>
              <a:latin typeface="Arial" panose="020B0604020202020204" pitchFamily="34" charset="0"/>
              <a:cs typeface="Arial" panose="020B0604020202020204" pitchFamily="34" charset="0"/>
            </a:rPr>
            <a:t>VAHVUUDET</a:t>
          </a:r>
        </a:p>
        <a:p>
          <a:r>
            <a:rPr lang="fi-FI" sz="1400" dirty="0">
              <a:solidFill>
                <a:schemeClr val="tx1"/>
              </a:solidFill>
              <a:latin typeface="Arial" panose="020B0604020202020204" pitchFamily="34" charset="0"/>
              <a:cs typeface="Arial" panose="020B0604020202020204" pitchFamily="34" charset="0"/>
            </a:rPr>
            <a:t>- Yhteinen tahtotila edistää hyvinvointia</a:t>
          </a:r>
        </a:p>
        <a:p>
          <a:r>
            <a:rPr lang="fi-FI" sz="1400" dirty="0">
              <a:solidFill>
                <a:schemeClr val="tx1"/>
              </a:solidFill>
              <a:latin typeface="Arial" panose="020B0604020202020204" pitchFamily="34" charset="0"/>
              <a:cs typeface="Arial" panose="020B0604020202020204" pitchFamily="34" charset="0"/>
            </a:rPr>
            <a:t>- Kunta on toimijana joustava</a:t>
          </a:r>
        </a:p>
        <a:p>
          <a:r>
            <a:rPr lang="fi-FI" sz="1400" dirty="0">
              <a:solidFill>
                <a:schemeClr val="tx1"/>
              </a:solidFill>
              <a:latin typeface="Arial" panose="020B0604020202020204" pitchFamily="34" charset="0"/>
              <a:cs typeface="Arial" panose="020B0604020202020204" pitchFamily="34" charset="0"/>
            </a:rPr>
            <a:t>- Kuntaan päin helppo asioida ja lähestyä</a:t>
          </a:r>
        </a:p>
        <a:p>
          <a:r>
            <a:rPr lang="fi-FI" sz="1400" dirty="0">
              <a:solidFill>
                <a:schemeClr val="tx1"/>
              </a:solidFill>
              <a:latin typeface="Arial" panose="020B0604020202020204" pitchFamily="34" charset="0"/>
              <a:cs typeface="Arial" panose="020B0604020202020204" pitchFamily="34" charset="0"/>
            </a:rPr>
            <a:t>- Kaunis ja monipuolinen luonto</a:t>
          </a:r>
        </a:p>
        <a:p>
          <a:r>
            <a:rPr lang="fi-FI" sz="1400" dirty="0">
              <a:solidFill>
                <a:schemeClr val="tx1"/>
              </a:solidFill>
              <a:latin typeface="Arial" panose="020B0604020202020204" pitchFamily="34" charset="0"/>
              <a:cs typeface="Arial" panose="020B0604020202020204" pitchFamily="34" charset="0"/>
            </a:rPr>
            <a:t>- Monipuoliset lähiliikuntapaikat ja kulttuuritarjonta (edullisuus!)</a:t>
          </a:r>
        </a:p>
      </dgm:t>
    </dgm:pt>
    <dgm:pt modelId="{064005CC-CC97-49C0-82E6-17E003BB4284}" type="parTrans" cxnId="{6E8B0B6D-6BFF-46FC-96C7-FF11F6192701}">
      <dgm:prSet/>
      <dgm:spPr/>
      <dgm:t>
        <a:bodyPr/>
        <a:lstStyle/>
        <a:p>
          <a:endParaRPr lang="fi-FI"/>
        </a:p>
      </dgm:t>
    </dgm:pt>
    <dgm:pt modelId="{F91B2557-EBDD-4A85-B593-84CDCF0A9F6A}" type="sibTrans" cxnId="{6E8B0B6D-6BFF-46FC-96C7-FF11F6192701}">
      <dgm:prSet/>
      <dgm:spPr/>
      <dgm:t>
        <a:bodyPr/>
        <a:lstStyle/>
        <a:p>
          <a:endParaRPr lang="fi-FI"/>
        </a:p>
      </dgm:t>
    </dgm:pt>
    <dgm:pt modelId="{FEEE31A5-6DE5-4C0B-ABFF-BBCEA696F307}">
      <dgm:prSet phldrT="[Teksti]" custT="1"/>
      <dgm:spPr/>
      <dgm:t>
        <a:bodyPr/>
        <a:lstStyle/>
        <a:p>
          <a:r>
            <a:rPr lang="fi-FI" sz="1400" dirty="0">
              <a:solidFill>
                <a:schemeClr val="tx1"/>
              </a:solidFill>
              <a:latin typeface="Arial" panose="020B0604020202020204" pitchFamily="34" charset="0"/>
              <a:cs typeface="Arial" panose="020B0604020202020204" pitchFamily="34" charset="0"/>
            </a:rPr>
            <a:t>HEIKKOUDET</a:t>
          </a:r>
        </a:p>
        <a:p>
          <a:r>
            <a:rPr lang="fi-FI" sz="1400" dirty="0">
              <a:solidFill>
                <a:schemeClr val="tx1"/>
              </a:solidFill>
              <a:latin typeface="Arial" panose="020B0604020202020204" pitchFamily="34" charset="0"/>
              <a:cs typeface="Arial" panose="020B0604020202020204" pitchFamily="34" charset="0"/>
            </a:rPr>
            <a:t>- Sijainti</a:t>
          </a:r>
        </a:p>
        <a:p>
          <a:r>
            <a:rPr lang="fi-FI" sz="1400" dirty="0">
              <a:solidFill>
                <a:schemeClr val="tx1"/>
              </a:solidFill>
              <a:latin typeface="Arial" panose="020B0604020202020204" pitchFamily="34" charset="0"/>
              <a:cs typeface="Arial" panose="020B0604020202020204" pitchFamily="34" charset="0"/>
            </a:rPr>
            <a:t>- Työttömyys</a:t>
          </a:r>
        </a:p>
        <a:p>
          <a:r>
            <a:rPr lang="fi-FI" sz="1400" dirty="0">
              <a:solidFill>
                <a:schemeClr val="tx1"/>
              </a:solidFill>
              <a:latin typeface="Arial" panose="020B0604020202020204" pitchFamily="34" charset="0"/>
              <a:cs typeface="Arial" panose="020B0604020202020204" pitchFamily="34" charset="0"/>
            </a:rPr>
            <a:t>- Kunnan sisäiset välimatkat pitkiä</a:t>
          </a:r>
        </a:p>
        <a:p>
          <a:r>
            <a:rPr lang="fi-FI" sz="1400" dirty="0">
              <a:solidFill>
                <a:schemeClr val="tx1"/>
              </a:solidFill>
              <a:latin typeface="Arial" panose="020B0604020202020204" pitchFamily="34" charset="0"/>
              <a:cs typeface="Arial" panose="020B0604020202020204" pitchFamily="34" charset="0"/>
            </a:rPr>
            <a:t>- Julkinen liikenne heikkoa</a:t>
          </a:r>
        </a:p>
        <a:p>
          <a:r>
            <a:rPr lang="fi-FI" sz="1400" dirty="0">
              <a:solidFill>
                <a:schemeClr val="tx1"/>
              </a:solidFill>
              <a:latin typeface="Arial" panose="020B0604020202020204" pitchFamily="34" charset="0"/>
              <a:cs typeface="Arial" panose="020B0604020202020204" pitchFamily="34" charset="0"/>
            </a:rPr>
            <a:t>- Matala koulutustaso</a:t>
          </a:r>
        </a:p>
      </dgm:t>
    </dgm:pt>
    <dgm:pt modelId="{D0743224-5693-4EA4-9D79-F9902296C3F9}" type="parTrans" cxnId="{02D58BE2-B5AF-45DE-9453-2D19BEDB5527}">
      <dgm:prSet/>
      <dgm:spPr/>
      <dgm:t>
        <a:bodyPr/>
        <a:lstStyle/>
        <a:p>
          <a:endParaRPr lang="fi-FI"/>
        </a:p>
      </dgm:t>
    </dgm:pt>
    <dgm:pt modelId="{0B837516-E7A6-4746-A217-F1545633826F}" type="sibTrans" cxnId="{02D58BE2-B5AF-45DE-9453-2D19BEDB5527}">
      <dgm:prSet/>
      <dgm:spPr/>
      <dgm:t>
        <a:bodyPr/>
        <a:lstStyle/>
        <a:p>
          <a:endParaRPr lang="fi-FI"/>
        </a:p>
      </dgm:t>
    </dgm:pt>
    <dgm:pt modelId="{92D61DA2-1002-4336-8048-4D3F90DCA9EB}">
      <dgm:prSet phldrT="[Teksti]" custT="1"/>
      <dgm:spPr/>
      <dgm:t>
        <a:bodyPr/>
        <a:lstStyle/>
        <a:p>
          <a:pPr>
            <a:buNone/>
          </a:pPr>
          <a:r>
            <a:rPr lang="fi-FI" sz="1400" dirty="0">
              <a:solidFill>
                <a:schemeClr val="tx1"/>
              </a:solidFill>
              <a:latin typeface="Arial" panose="020B0604020202020204" pitchFamily="34" charset="0"/>
              <a:cs typeface="Arial" panose="020B0604020202020204" pitchFamily="34" charset="0"/>
            </a:rPr>
            <a:t>MAHDOLLISUUDET</a:t>
          </a:r>
        </a:p>
        <a:p>
          <a:pPr>
            <a:buFont typeface="Wingdings" panose="05000000000000000000" pitchFamily="2" charset="2"/>
            <a:buChar char="Ø"/>
          </a:pPr>
          <a:r>
            <a:rPr lang="fi-FI" sz="1400" dirty="0">
              <a:solidFill>
                <a:schemeClr val="tx1"/>
              </a:solidFill>
              <a:latin typeface="Arial" panose="020B0604020202020204" pitchFamily="34" charset="0"/>
              <a:cs typeface="Arial" panose="020B0604020202020204" pitchFamily="34" charset="0"/>
            </a:rPr>
            <a:t>- Yhteistyö sujuvaa eri toimijoiden kesken</a:t>
          </a:r>
        </a:p>
        <a:p>
          <a:pPr>
            <a:buFont typeface="Wingdings" panose="05000000000000000000" pitchFamily="2" charset="2"/>
            <a:buChar char="Ø"/>
          </a:pPr>
          <a:r>
            <a:rPr lang="fi-FI" sz="1400" dirty="0">
              <a:solidFill>
                <a:schemeClr val="tx1"/>
              </a:solidFill>
              <a:latin typeface="Arial" panose="020B0604020202020204" pitchFamily="34" charset="0"/>
              <a:cs typeface="Arial" panose="020B0604020202020204" pitchFamily="34" charset="0"/>
            </a:rPr>
            <a:t>- Itärajan tulevaisuus</a:t>
          </a:r>
        </a:p>
        <a:p>
          <a:pPr>
            <a:buFont typeface="Wingdings" panose="05000000000000000000" pitchFamily="2" charset="2"/>
            <a:buChar char="Ø"/>
          </a:pPr>
          <a:r>
            <a:rPr lang="fi-FI" sz="1400" dirty="0">
              <a:solidFill>
                <a:schemeClr val="tx1"/>
              </a:solidFill>
              <a:latin typeface="Arial" panose="020B0604020202020204" pitchFamily="34" charset="0"/>
              <a:cs typeface="Arial" panose="020B0604020202020204" pitchFamily="34" charset="0"/>
            </a:rPr>
            <a:t>- aktiiviset nuoret ja nuorisovaltuusto</a:t>
          </a:r>
        </a:p>
        <a:p>
          <a:pPr>
            <a:buFont typeface="Wingdings" panose="05000000000000000000" pitchFamily="2" charset="2"/>
            <a:buChar char="Ø"/>
          </a:pPr>
          <a:r>
            <a:rPr lang="fi-FI" sz="1400" dirty="0">
              <a:solidFill>
                <a:schemeClr val="tx1"/>
              </a:solidFill>
              <a:latin typeface="Arial" panose="020B0604020202020204" pitchFamily="34" charset="0"/>
              <a:cs typeface="Arial" panose="020B0604020202020204" pitchFamily="34" charset="0"/>
            </a:rPr>
            <a:t>- Aktiiviset ikäihmiset</a:t>
          </a:r>
        </a:p>
        <a:p>
          <a:pPr>
            <a:buFont typeface="Wingdings" panose="05000000000000000000" pitchFamily="2" charset="2"/>
            <a:buChar char="Ø"/>
          </a:pPr>
          <a:r>
            <a:rPr lang="fi-FI" sz="1400" dirty="0">
              <a:solidFill>
                <a:schemeClr val="tx1"/>
              </a:solidFill>
              <a:latin typeface="Arial" panose="020B0604020202020204" pitchFamily="34" charset="0"/>
              <a:cs typeface="Arial" panose="020B0604020202020204" pitchFamily="34" charset="0"/>
            </a:rPr>
            <a:t>-Luonto</a:t>
          </a:r>
        </a:p>
        <a:p>
          <a:pPr>
            <a:buNone/>
          </a:pPr>
          <a:endParaRPr lang="fi-FI" sz="1000" dirty="0"/>
        </a:p>
      </dgm:t>
    </dgm:pt>
    <dgm:pt modelId="{F9A59BEF-D5C0-449A-BE15-7DD2E31D88A0}" type="parTrans" cxnId="{07CCDCEE-B503-4879-A06C-909B1DCA2A3D}">
      <dgm:prSet/>
      <dgm:spPr/>
      <dgm:t>
        <a:bodyPr/>
        <a:lstStyle/>
        <a:p>
          <a:endParaRPr lang="fi-FI"/>
        </a:p>
      </dgm:t>
    </dgm:pt>
    <dgm:pt modelId="{BA7D581D-46B0-4375-ACDA-B34C8A3CFE70}" type="sibTrans" cxnId="{07CCDCEE-B503-4879-A06C-909B1DCA2A3D}">
      <dgm:prSet/>
      <dgm:spPr/>
      <dgm:t>
        <a:bodyPr/>
        <a:lstStyle/>
        <a:p>
          <a:endParaRPr lang="fi-FI"/>
        </a:p>
      </dgm:t>
    </dgm:pt>
    <dgm:pt modelId="{D57D52F9-DEAA-4D89-BD4A-9F2F326B6E5D}">
      <dgm:prSet phldrT="[Teksti]" custT="1"/>
      <dgm:spPr/>
      <dgm:t>
        <a:bodyPr/>
        <a:lstStyle/>
        <a:p>
          <a:r>
            <a:rPr lang="fi-FI" sz="1400" dirty="0">
              <a:solidFill>
                <a:schemeClr val="tx1"/>
              </a:solidFill>
              <a:latin typeface="Arial" panose="020B0604020202020204" pitchFamily="34" charset="0"/>
              <a:cs typeface="Arial" panose="020B0604020202020204" pitchFamily="34" charset="0"/>
            </a:rPr>
            <a:t>UHAT</a:t>
          </a:r>
        </a:p>
        <a:p>
          <a:r>
            <a:rPr lang="fi-FI" sz="1400" dirty="0">
              <a:solidFill>
                <a:schemeClr val="tx1"/>
              </a:solidFill>
              <a:latin typeface="Arial" panose="020B0604020202020204" pitchFamily="34" charset="0"/>
              <a:cs typeface="Arial" panose="020B0604020202020204" pitchFamily="34" charset="0"/>
            </a:rPr>
            <a:t>- ”erakoituminen” / yksinäisyys</a:t>
          </a:r>
        </a:p>
        <a:p>
          <a:r>
            <a:rPr lang="fi-FI" sz="1400" dirty="0">
              <a:solidFill>
                <a:schemeClr val="tx1"/>
              </a:solidFill>
              <a:latin typeface="Arial" panose="020B0604020202020204" pitchFamily="34" charset="0"/>
              <a:cs typeface="Arial" panose="020B0604020202020204" pitchFamily="34" charset="0"/>
            </a:rPr>
            <a:t>-  Muuttunut itärajan tilanne</a:t>
          </a:r>
        </a:p>
        <a:p>
          <a:r>
            <a:rPr lang="fi-FI" sz="1400" dirty="0">
              <a:solidFill>
                <a:schemeClr val="tx1"/>
              </a:solidFill>
              <a:latin typeface="Arial" panose="020B0604020202020204" pitchFamily="34" charset="0"/>
              <a:cs typeface="Arial" panose="020B0604020202020204" pitchFamily="34" charset="0"/>
            </a:rPr>
            <a:t>- Nuorten mielenhyvinvointi</a:t>
          </a:r>
        </a:p>
        <a:p>
          <a:r>
            <a:rPr lang="fi-FI" sz="1400" dirty="0">
              <a:solidFill>
                <a:schemeClr val="tx1"/>
              </a:solidFill>
              <a:latin typeface="Arial" panose="020B0604020202020204" pitchFamily="34" charset="0"/>
              <a:cs typeface="Arial" panose="020B0604020202020204" pitchFamily="34" charset="0"/>
            </a:rPr>
            <a:t>- Päihteiden runsas käyttö ja sen seuraukset</a:t>
          </a:r>
        </a:p>
        <a:p>
          <a:r>
            <a:rPr lang="fi-FI" sz="1400" dirty="0">
              <a:solidFill>
                <a:schemeClr val="tx1"/>
              </a:solidFill>
              <a:latin typeface="Arial" panose="020B0604020202020204" pitchFamily="34" charset="0"/>
              <a:cs typeface="Arial" panose="020B0604020202020204" pitchFamily="34" charset="0"/>
            </a:rPr>
            <a:t>- huono-osaisuuden ylisukupolvisuus</a:t>
          </a:r>
        </a:p>
      </dgm:t>
    </dgm:pt>
    <dgm:pt modelId="{2ECCFD1E-E5D1-450D-AAE8-E9F4DFB4137E}" type="parTrans" cxnId="{1C825D84-4B16-4362-B3AA-3020465D47BA}">
      <dgm:prSet/>
      <dgm:spPr/>
      <dgm:t>
        <a:bodyPr/>
        <a:lstStyle/>
        <a:p>
          <a:endParaRPr lang="fi-FI"/>
        </a:p>
      </dgm:t>
    </dgm:pt>
    <dgm:pt modelId="{3D799281-CC78-4EAD-9389-73507D9FBCF5}" type="sibTrans" cxnId="{1C825D84-4B16-4362-B3AA-3020465D47BA}">
      <dgm:prSet/>
      <dgm:spPr/>
      <dgm:t>
        <a:bodyPr/>
        <a:lstStyle/>
        <a:p>
          <a:endParaRPr lang="fi-FI"/>
        </a:p>
      </dgm:t>
    </dgm:pt>
    <dgm:pt modelId="{A971F131-6E1F-41AF-8986-08B5556A72B0}" type="pres">
      <dgm:prSet presAssocID="{305E0CAF-BC25-4D13-A1F9-7372F4B6345E}" presName="diagram" presStyleCnt="0">
        <dgm:presLayoutVars>
          <dgm:chMax val="1"/>
          <dgm:dir/>
          <dgm:animLvl val="ctr"/>
          <dgm:resizeHandles val="exact"/>
        </dgm:presLayoutVars>
      </dgm:prSet>
      <dgm:spPr/>
    </dgm:pt>
    <dgm:pt modelId="{1CEFC126-4FD7-40AB-90AF-2C5C16D30294}" type="pres">
      <dgm:prSet presAssocID="{305E0CAF-BC25-4D13-A1F9-7372F4B6345E}" presName="matrix" presStyleCnt="0"/>
      <dgm:spPr/>
    </dgm:pt>
    <dgm:pt modelId="{0B2D2A17-9951-4684-98DA-9C47AF3E02B8}" type="pres">
      <dgm:prSet presAssocID="{305E0CAF-BC25-4D13-A1F9-7372F4B6345E}" presName="tile1" presStyleLbl="node1" presStyleIdx="0" presStyleCnt="4"/>
      <dgm:spPr/>
    </dgm:pt>
    <dgm:pt modelId="{9D7237B1-5893-4580-A44A-DD03CDAB7EAD}" type="pres">
      <dgm:prSet presAssocID="{305E0CAF-BC25-4D13-A1F9-7372F4B6345E}" presName="tile1text" presStyleLbl="node1" presStyleIdx="0" presStyleCnt="4">
        <dgm:presLayoutVars>
          <dgm:chMax val="0"/>
          <dgm:chPref val="0"/>
          <dgm:bulletEnabled val="1"/>
        </dgm:presLayoutVars>
      </dgm:prSet>
      <dgm:spPr/>
    </dgm:pt>
    <dgm:pt modelId="{61E998C0-409C-4766-8621-FD6C96E28D01}" type="pres">
      <dgm:prSet presAssocID="{305E0CAF-BC25-4D13-A1F9-7372F4B6345E}" presName="tile2" presStyleLbl="node1" presStyleIdx="1" presStyleCnt="4"/>
      <dgm:spPr/>
    </dgm:pt>
    <dgm:pt modelId="{4C5A4144-218A-4759-B4AE-6C0926FF59E5}" type="pres">
      <dgm:prSet presAssocID="{305E0CAF-BC25-4D13-A1F9-7372F4B6345E}" presName="tile2text" presStyleLbl="node1" presStyleIdx="1" presStyleCnt="4">
        <dgm:presLayoutVars>
          <dgm:chMax val="0"/>
          <dgm:chPref val="0"/>
          <dgm:bulletEnabled val="1"/>
        </dgm:presLayoutVars>
      </dgm:prSet>
      <dgm:spPr/>
    </dgm:pt>
    <dgm:pt modelId="{AA6F139C-5976-46DF-AFAB-4586940C0FE0}" type="pres">
      <dgm:prSet presAssocID="{305E0CAF-BC25-4D13-A1F9-7372F4B6345E}" presName="tile3" presStyleLbl="node1" presStyleIdx="2" presStyleCnt="4"/>
      <dgm:spPr/>
    </dgm:pt>
    <dgm:pt modelId="{7E166E6B-9BEB-4813-AF6A-52D09631BDF8}" type="pres">
      <dgm:prSet presAssocID="{305E0CAF-BC25-4D13-A1F9-7372F4B6345E}" presName="tile3text" presStyleLbl="node1" presStyleIdx="2" presStyleCnt="4">
        <dgm:presLayoutVars>
          <dgm:chMax val="0"/>
          <dgm:chPref val="0"/>
          <dgm:bulletEnabled val="1"/>
        </dgm:presLayoutVars>
      </dgm:prSet>
      <dgm:spPr/>
    </dgm:pt>
    <dgm:pt modelId="{60E26497-BBED-4BEC-A8B4-A80A85FB1998}" type="pres">
      <dgm:prSet presAssocID="{305E0CAF-BC25-4D13-A1F9-7372F4B6345E}" presName="tile4" presStyleLbl="node1" presStyleIdx="3" presStyleCnt="4" custLinFactNeighborY="-1063"/>
      <dgm:spPr/>
    </dgm:pt>
    <dgm:pt modelId="{E912DD23-40B3-43CD-9A8F-EFE12AFA6E23}" type="pres">
      <dgm:prSet presAssocID="{305E0CAF-BC25-4D13-A1F9-7372F4B6345E}" presName="tile4text" presStyleLbl="node1" presStyleIdx="3" presStyleCnt="4">
        <dgm:presLayoutVars>
          <dgm:chMax val="0"/>
          <dgm:chPref val="0"/>
          <dgm:bulletEnabled val="1"/>
        </dgm:presLayoutVars>
      </dgm:prSet>
      <dgm:spPr/>
    </dgm:pt>
    <dgm:pt modelId="{E1A0685B-FAB7-45E9-BAEA-4D7682F1DC6A}" type="pres">
      <dgm:prSet presAssocID="{305E0CAF-BC25-4D13-A1F9-7372F4B6345E}" presName="centerTile" presStyleLbl="fgShp" presStyleIdx="0" presStyleCnt="1">
        <dgm:presLayoutVars>
          <dgm:chMax val="0"/>
          <dgm:chPref val="0"/>
        </dgm:presLayoutVars>
      </dgm:prSet>
      <dgm:spPr/>
    </dgm:pt>
  </dgm:ptLst>
  <dgm:cxnLst>
    <dgm:cxn modelId="{F715E941-C7D6-4BBF-919F-04B8524CC2DB}" type="presOf" srcId="{D57D52F9-DEAA-4D89-BD4A-9F2F326B6E5D}" destId="{E912DD23-40B3-43CD-9A8F-EFE12AFA6E23}" srcOrd="1" destOrd="0" presId="urn:microsoft.com/office/officeart/2005/8/layout/matrix1"/>
    <dgm:cxn modelId="{F6F47B49-A4CE-4925-9A61-C0A9A8F8A092}" type="presOf" srcId="{7A24B649-90C4-48AF-A6E3-27F93A138B59}" destId="{9D7237B1-5893-4580-A44A-DD03CDAB7EAD}" srcOrd="1" destOrd="0" presId="urn:microsoft.com/office/officeart/2005/8/layout/matrix1"/>
    <dgm:cxn modelId="{6E8B0B6D-6BFF-46FC-96C7-FF11F6192701}" srcId="{B3AE2830-8733-44BB-8C3E-6C67BEE585D9}" destId="{7A24B649-90C4-48AF-A6E3-27F93A138B59}" srcOrd="0" destOrd="0" parTransId="{064005CC-CC97-49C0-82E6-17E003BB4284}" sibTransId="{F91B2557-EBDD-4A85-B593-84CDCF0A9F6A}"/>
    <dgm:cxn modelId="{321DD972-180D-4835-9E40-1C0B7B3F462B}" type="presOf" srcId="{305E0CAF-BC25-4D13-A1F9-7372F4B6345E}" destId="{A971F131-6E1F-41AF-8986-08B5556A72B0}" srcOrd="0" destOrd="0" presId="urn:microsoft.com/office/officeart/2005/8/layout/matrix1"/>
    <dgm:cxn modelId="{1C825D84-4B16-4362-B3AA-3020465D47BA}" srcId="{B3AE2830-8733-44BB-8C3E-6C67BEE585D9}" destId="{D57D52F9-DEAA-4D89-BD4A-9F2F326B6E5D}" srcOrd="3" destOrd="0" parTransId="{2ECCFD1E-E5D1-450D-AAE8-E9F4DFB4137E}" sibTransId="{3D799281-CC78-4EAD-9389-73507D9FBCF5}"/>
    <dgm:cxn modelId="{46EF0085-04BA-4865-A911-20BFD1DBE768}" type="presOf" srcId="{92D61DA2-1002-4336-8048-4D3F90DCA9EB}" destId="{AA6F139C-5976-46DF-AFAB-4586940C0FE0}" srcOrd="0" destOrd="0" presId="urn:microsoft.com/office/officeart/2005/8/layout/matrix1"/>
    <dgm:cxn modelId="{1C7958A0-51E4-455F-83CE-C25E23F112B7}" type="presOf" srcId="{B3AE2830-8733-44BB-8C3E-6C67BEE585D9}" destId="{E1A0685B-FAB7-45E9-BAEA-4D7682F1DC6A}" srcOrd="0" destOrd="0" presId="urn:microsoft.com/office/officeart/2005/8/layout/matrix1"/>
    <dgm:cxn modelId="{6846F0A9-C2E6-47B4-878A-3596FA274807}" type="presOf" srcId="{92D61DA2-1002-4336-8048-4D3F90DCA9EB}" destId="{7E166E6B-9BEB-4813-AF6A-52D09631BDF8}" srcOrd="1" destOrd="0" presId="urn:microsoft.com/office/officeart/2005/8/layout/matrix1"/>
    <dgm:cxn modelId="{DD4497AA-44EF-402C-8D5F-3F0594ECE540}" type="presOf" srcId="{FEEE31A5-6DE5-4C0B-ABFF-BBCEA696F307}" destId="{4C5A4144-218A-4759-B4AE-6C0926FF59E5}" srcOrd="1" destOrd="0" presId="urn:microsoft.com/office/officeart/2005/8/layout/matrix1"/>
    <dgm:cxn modelId="{44712EB0-4562-4CF0-A7F8-CE0AF068EB02}" srcId="{305E0CAF-BC25-4D13-A1F9-7372F4B6345E}" destId="{B3AE2830-8733-44BB-8C3E-6C67BEE585D9}" srcOrd="0" destOrd="0" parTransId="{19433405-13C9-4456-8EC2-0D4D618990DA}" sibTransId="{6C6D2AE4-8D9E-404A-B675-F338A21AC465}"/>
    <dgm:cxn modelId="{8FE60EDC-5A80-4A3B-98BA-0E6035094171}" type="presOf" srcId="{FEEE31A5-6DE5-4C0B-ABFF-BBCEA696F307}" destId="{61E998C0-409C-4766-8621-FD6C96E28D01}" srcOrd="0" destOrd="0" presId="urn:microsoft.com/office/officeart/2005/8/layout/matrix1"/>
    <dgm:cxn modelId="{02D58BE2-B5AF-45DE-9453-2D19BEDB5527}" srcId="{B3AE2830-8733-44BB-8C3E-6C67BEE585D9}" destId="{FEEE31A5-6DE5-4C0B-ABFF-BBCEA696F307}" srcOrd="1" destOrd="0" parTransId="{D0743224-5693-4EA4-9D79-F9902296C3F9}" sibTransId="{0B837516-E7A6-4746-A217-F1545633826F}"/>
    <dgm:cxn modelId="{6A1E64E6-21A5-45F6-B6B6-4D131F09930B}" type="presOf" srcId="{D57D52F9-DEAA-4D89-BD4A-9F2F326B6E5D}" destId="{60E26497-BBED-4BEC-A8B4-A80A85FB1998}" srcOrd="0" destOrd="0" presId="urn:microsoft.com/office/officeart/2005/8/layout/matrix1"/>
    <dgm:cxn modelId="{07CCDCEE-B503-4879-A06C-909B1DCA2A3D}" srcId="{B3AE2830-8733-44BB-8C3E-6C67BEE585D9}" destId="{92D61DA2-1002-4336-8048-4D3F90DCA9EB}" srcOrd="2" destOrd="0" parTransId="{F9A59BEF-D5C0-449A-BE15-7DD2E31D88A0}" sibTransId="{BA7D581D-46B0-4375-ACDA-B34C8A3CFE70}"/>
    <dgm:cxn modelId="{F283D1F1-2855-45C7-B10A-8064AD610D3C}" type="presOf" srcId="{7A24B649-90C4-48AF-A6E3-27F93A138B59}" destId="{0B2D2A17-9951-4684-98DA-9C47AF3E02B8}" srcOrd="0" destOrd="0" presId="urn:microsoft.com/office/officeart/2005/8/layout/matrix1"/>
    <dgm:cxn modelId="{03A468C7-B370-4A81-B095-8B9E1F90F091}" type="presParOf" srcId="{A971F131-6E1F-41AF-8986-08B5556A72B0}" destId="{1CEFC126-4FD7-40AB-90AF-2C5C16D30294}" srcOrd="0" destOrd="0" presId="urn:microsoft.com/office/officeart/2005/8/layout/matrix1"/>
    <dgm:cxn modelId="{20CEAA07-F54D-42FC-BF38-A40867B94B76}" type="presParOf" srcId="{1CEFC126-4FD7-40AB-90AF-2C5C16D30294}" destId="{0B2D2A17-9951-4684-98DA-9C47AF3E02B8}" srcOrd="0" destOrd="0" presId="urn:microsoft.com/office/officeart/2005/8/layout/matrix1"/>
    <dgm:cxn modelId="{37619206-1C00-4A2E-A1E5-794585E680C3}" type="presParOf" srcId="{1CEFC126-4FD7-40AB-90AF-2C5C16D30294}" destId="{9D7237B1-5893-4580-A44A-DD03CDAB7EAD}" srcOrd="1" destOrd="0" presId="urn:microsoft.com/office/officeart/2005/8/layout/matrix1"/>
    <dgm:cxn modelId="{B75CBCC5-B514-4AC4-B520-35E3ECB1207B}" type="presParOf" srcId="{1CEFC126-4FD7-40AB-90AF-2C5C16D30294}" destId="{61E998C0-409C-4766-8621-FD6C96E28D01}" srcOrd="2" destOrd="0" presId="urn:microsoft.com/office/officeart/2005/8/layout/matrix1"/>
    <dgm:cxn modelId="{E677F0E6-5F84-4388-87CB-7783AEA955C4}" type="presParOf" srcId="{1CEFC126-4FD7-40AB-90AF-2C5C16D30294}" destId="{4C5A4144-218A-4759-B4AE-6C0926FF59E5}" srcOrd="3" destOrd="0" presId="urn:microsoft.com/office/officeart/2005/8/layout/matrix1"/>
    <dgm:cxn modelId="{BF76B108-E2AA-496E-95EB-E1C6AD64F3A2}" type="presParOf" srcId="{1CEFC126-4FD7-40AB-90AF-2C5C16D30294}" destId="{AA6F139C-5976-46DF-AFAB-4586940C0FE0}" srcOrd="4" destOrd="0" presId="urn:microsoft.com/office/officeart/2005/8/layout/matrix1"/>
    <dgm:cxn modelId="{C5EA5DF2-73EC-41E9-A036-AFC6C2C3EAAB}" type="presParOf" srcId="{1CEFC126-4FD7-40AB-90AF-2C5C16D30294}" destId="{7E166E6B-9BEB-4813-AF6A-52D09631BDF8}" srcOrd="5" destOrd="0" presId="urn:microsoft.com/office/officeart/2005/8/layout/matrix1"/>
    <dgm:cxn modelId="{B39AA537-46D6-4EF3-B25B-26947BF1F19D}" type="presParOf" srcId="{1CEFC126-4FD7-40AB-90AF-2C5C16D30294}" destId="{60E26497-BBED-4BEC-A8B4-A80A85FB1998}" srcOrd="6" destOrd="0" presId="urn:microsoft.com/office/officeart/2005/8/layout/matrix1"/>
    <dgm:cxn modelId="{5D1ABC72-DA0E-4B1E-BA68-6E206BB3D8B5}" type="presParOf" srcId="{1CEFC126-4FD7-40AB-90AF-2C5C16D30294}" destId="{E912DD23-40B3-43CD-9A8F-EFE12AFA6E23}" srcOrd="7" destOrd="0" presId="urn:microsoft.com/office/officeart/2005/8/layout/matrix1"/>
    <dgm:cxn modelId="{808D1CCA-09E3-43CC-82E1-8AB76AE465E9}" type="presParOf" srcId="{A971F131-6E1F-41AF-8986-08B5556A72B0}" destId="{E1A0685B-FAB7-45E9-BAEA-4D7682F1DC6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1B0EF0-3296-4906-8353-09913A36AE7C}"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fi-FI"/>
        </a:p>
      </dgm:t>
    </dgm:pt>
    <dgm:pt modelId="{2612EE67-A44D-448C-9581-C1484929A6B8}">
      <dgm:prSet phldrT="[Teksti]"/>
      <dgm:spPr/>
      <dgm:t>
        <a:bodyPr/>
        <a:lstStyle/>
        <a:p>
          <a:r>
            <a:rPr lang="fi-FI" dirty="0"/>
            <a:t>TERVEET ELINTAVAT</a:t>
          </a:r>
        </a:p>
      </dgm:t>
    </dgm:pt>
    <dgm:pt modelId="{E9254704-1419-457F-879F-9A0437433ED3}" type="parTrans" cxnId="{85BEF69D-9FD8-4C93-B56E-9CB210D77F68}">
      <dgm:prSet/>
      <dgm:spPr/>
      <dgm:t>
        <a:bodyPr/>
        <a:lstStyle/>
        <a:p>
          <a:endParaRPr lang="fi-FI"/>
        </a:p>
      </dgm:t>
    </dgm:pt>
    <dgm:pt modelId="{1E55E380-FBA0-404B-9F82-9A7C22F9AE2A}" type="sibTrans" cxnId="{85BEF69D-9FD8-4C93-B56E-9CB210D77F68}">
      <dgm:prSet/>
      <dgm:spPr/>
      <dgm:t>
        <a:bodyPr/>
        <a:lstStyle/>
        <a:p>
          <a:endParaRPr lang="fi-FI"/>
        </a:p>
      </dgm:t>
    </dgm:pt>
    <dgm:pt modelId="{1E377528-1277-40BC-AAD7-A0AD07FB669B}">
      <dgm:prSet phldrT="[Teksti]" custT="1"/>
      <dgm:spPr/>
      <dgm:t>
        <a:bodyPr/>
        <a:lstStyle/>
        <a:p>
          <a:pPr>
            <a:buNone/>
          </a:pPr>
          <a:r>
            <a:rPr lang="fi-FI" sz="1200" b="1" dirty="0">
              <a:latin typeface="Arial" panose="020B0604020202020204" pitchFamily="34" charset="0"/>
              <a:cs typeface="Arial" panose="020B0604020202020204" pitchFamily="34" charset="0"/>
            </a:rPr>
            <a:t>LIIKUNNALLINEN ELÄMÄNTAPA LISÄÄNTYY KAIKISSA IKÄRYHMISSÄ </a:t>
          </a:r>
        </a:p>
        <a:p>
          <a:pPr>
            <a:buFont typeface="Wingdings" panose="05000000000000000000" pitchFamily="2" charset="2"/>
            <a:buChar char="Ø"/>
          </a:pPr>
          <a:r>
            <a:rPr lang="fi-FI" sz="1200" dirty="0">
              <a:latin typeface="Arial" panose="020B0604020202020204" pitchFamily="34" charset="0"/>
              <a:cs typeface="Arial" panose="020B0604020202020204" pitchFamily="34" charset="0"/>
            </a:rPr>
            <a:t>(mittari: HYTE-kertoimen indikaattorit ja kouluterveyskyselyn tulokset)</a:t>
          </a:r>
        </a:p>
      </dgm:t>
    </dgm:pt>
    <dgm:pt modelId="{EE5D6F97-7BCC-4CFF-BA06-F8221E953220}" type="parTrans" cxnId="{A021CB95-F8CF-47A5-8B23-15BF540F8CB5}">
      <dgm:prSet/>
      <dgm:spPr/>
      <dgm:t>
        <a:bodyPr/>
        <a:lstStyle/>
        <a:p>
          <a:endParaRPr lang="fi-FI"/>
        </a:p>
      </dgm:t>
    </dgm:pt>
    <dgm:pt modelId="{B5A8751A-2B53-44E8-8919-127C8C3DB8C3}" type="sibTrans" cxnId="{A021CB95-F8CF-47A5-8B23-15BF540F8CB5}">
      <dgm:prSet/>
      <dgm:spPr/>
      <dgm:t>
        <a:bodyPr/>
        <a:lstStyle/>
        <a:p>
          <a:endParaRPr lang="fi-FI"/>
        </a:p>
      </dgm:t>
    </dgm:pt>
    <dgm:pt modelId="{DE1BABB0-66DA-45A3-9530-5BDD34479236}">
      <dgm:prSet phldrT="[Teksti]"/>
      <dgm:spPr/>
      <dgm:t>
        <a:bodyPr/>
        <a:lstStyle/>
        <a:p>
          <a:r>
            <a:rPr lang="fi-FI"/>
            <a:t>MIELEN HYVINVOINTI</a:t>
          </a:r>
        </a:p>
      </dgm:t>
    </dgm:pt>
    <dgm:pt modelId="{160AA6CF-6B0C-4AD1-877C-5278E991DCA4}" type="parTrans" cxnId="{CC5E14AE-FB16-4272-B595-A331CD257B7F}">
      <dgm:prSet/>
      <dgm:spPr/>
      <dgm:t>
        <a:bodyPr/>
        <a:lstStyle/>
        <a:p>
          <a:endParaRPr lang="fi-FI"/>
        </a:p>
      </dgm:t>
    </dgm:pt>
    <dgm:pt modelId="{33528C14-4196-4A8C-860D-C4DDB9C307CE}" type="sibTrans" cxnId="{CC5E14AE-FB16-4272-B595-A331CD257B7F}">
      <dgm:prSet/>
      <dgm:spPr/>
      <dgm:t>
        <a:bodyPr/>
        <a:lstStyle/>
        <a:p>
          <a:endParaRPr lang="fi-FI"/>
        </a:p>
      </dgm:t>
    </dgm:pt>
    <dgm:pt modelId="{B4FC62A7-A823-4B03-9643-32A3CD33C0BF}">
      <dgm:prSet phldrT="[Teksti]" custT="1"/>
      <dgm:spPr/>
      <dgm:t>
        <a:bodyPr/>
        <a:lstStyle/>
        <a:p>
          <a:r>
            <a:rPr lang="fi-FI" sz="1200" b="1" dirty="0">
              <a:latin typeface="Arial" panose="020B0604020202020204" pitchFamily="34" charset="0"/>
              <a:cs typeface="Arial" panose="020B0604020202020204" pitchFamily="34" charset="0"/>
            </a:rPr>
            <a:t>YKSINÄISYYS VÄHENEE KAIKISSA IKÄRYHMISSÄ </a:t>
          </a:r>
        </a:p>
        <a:p>
          <a:r>
            <a:rPr lang="fi-FI" sz="1200" dirty="0">
              <a:latin typeface="Arial" panose="020B0604020202020204" pitchFamily="34" charset="0"/>
              <a:cs typeface="Arial" panose="020B0604020202020204" pitchFamily="34" charset="0"/>
            </a:rPr>
            <a:t>(mittari: kouluterveyskysely, </a:t>
          </a:r>
          <a:r>
            <a:rPr lang="fi-FI" sz="1200" dirty="0" err="1">
              <a:latin typeface="Arial" panose="020B0604020202020204" pitchFamily="34" charset="0"/>
              <a:cs typeface="Arial" panose="020B0604020202020204" pitchFamily="34" charset="0"/>
            </a:rPr>
            <a:t>FINterveys</a:t>
          </a:r>
          <a:r>
            <a:rPr lang="fi-FI" sz="1200" dirty="0">
              <a:latin typeface="Arial" panose="020B0604020202020204" pitchFamily="34" charset="0"/>
              <a:cs typeface="Arial" panose="020B0604020202020204" pitchFamily="34" charset="0"/>
            </a:rPr>
            <a:t>)</a:t>
          </a:r>
        </a:p>
        <a:p>
          <a:endParaRPr lang="fi-FI" sz="1200" dirty="0">
            <a:latin typeface="Arial" panose="020B0604020202020204" pitchFamily="34" charset="0"/>
            <a:cs typeface="Arial" panose="020B0604020202020204" pitchFamily="34" charset="0"/>
          </a:endParaRPr>
        </a:p>
      </dgm:t>
    </dgm:pt>
    <dgm:pt modelId="{14000ACB-E333-4B98-90CD-EBF878DDEDB9}" type="parTrans" cxnId="{92747F39-1548-4FD2-AC96-C556150E7A40}">
      <dgm:prSet/>
      <dgm:spPr/>
      <dgm:t>
        <a:bodyPr/>
        <a:lstStyle/>
        <a:p>
          <a:endParaRPr lang="fi-FI"/>
        </a:p>
      </dgm:t>
    </dgm:pt>
    <dgm:pt modelId="{D44D3FC4-AF8E-4922-BBD9-3DCC91FAAE63}" type="sibTrans" cxnId="{92747F39-1548-4FD2-AC96-C556150E7A40}">
      <dgm:prSet/>
      <dgm:spPr/>
      <dgm:t>
        <a:bodyPr/>
        <a:lstStyle/>
        <a:p>
          <a:endParaRPr lang="fi-FI"/>
        </a:p>
      </dgm:t>
    </dgm:pt>
    <dgm:pt modelId="{5AD4B2EB-E8F4-41A3-83BE-55760E67E92F}">
      <dgm:prSet phldrT="[Teksti]"/>
      <dgm:spPr/>
      <dgm:t>
        <a:bodyPr/>
        <a:lstStyle/>
        <a:p>
          <a:r>
            <a:rPr lang="fi-FI"/>
            <a:t>OSALLISUUS JA YHTEISÖLLISYYS</a:t>
          </a:r>
        </a:p>
      </dgm:t>
    </dgm:pt>
    <dgm:pt modelId="{2EFE90D5-ED79-4573-816C-A9D4375130C4}" type="parTrans" cxnId="{14D819B1-0D87-4EB4-A501-3CA81AC9E540}">
      <dgm:prSet/>
      <dgm:spPr/>
      <dgm:t>
        <a:bodyPr/>
        <a:lstStyle/>
        <a:p>
          <a:endParaRPr lang="fi-FI"/>
        </a:p>
      </dgm:t>
    </dgm:pt>
    <dgm:pt modelId="{BDAD7FDE-7CCD-422F-A7C9-E424C268BBAF}" type="sibTrans" cxnId="{14D819B1-0D87-4EB4-A501-3CA81AC9E540}">
      <dgm:prSet/>
      <dgm:spPr/>
      <dgm:t>
        <a:bodyPr/>
        <a:lstStyle/>
        <a:p>
          <a:endParaRPr lang="fi-FI"/>
        </a:p>
      </dgm:t>
    </dgm:pt>
    <dgm:pt modelId="{4551249B-6AB6-4DC8-8488-D7148F1590E8}">
      <dgm:prSet phldrT="[Teksti]" custT="1"/>
      <dgm:spPr/>
      <dgm:t>
        <a:bodyPr/>
        <a:lstStyle/>
        <a:p>
          <a:r>
            <a:rPr lang="fi-FI" sz="1200" b="1" dirty="0">
              <a:latin typeface="Arial" panose="020B0604020202020204" pitchFamily="34" charset="0"/>
              <a:cs typeface="Arial" panose="020B0604020202020204" pitchFamily="34" charset="0"/>
            </a:rPr>
            <a:t>TUETAAN YHDISTYSTEN KANSALAISTOIMINTAA </a:t>
          </a:r>
        </a:p>
        <a:p>
          <a:r>
            <a:rPr lang="fi-FI" sz="1200" dirty="0">
              <a:latin typeface="Arial" panose="020B0604020202020204" pitchFamily="34" charset="0"/>
              <a:cs typeface="Arial" panose="020B0604020202020204" pitchFamily="34" charset="0"/>
            </a:rPr>
            <a:t>(mittari: kuntalaiskysely)</a:t>
          </a:r>
        </a:p>
      </dgm:t>
    </dgm:pt>
    <dgm:pt modelId="{FC0E2A1C-8FA0-412D-88B5-9B5E6F46B720}" type="parTrans" cxnId="{18EE3B7E-AB4D-44F2-8C5B-8ACD7A946208}">
      <dgm:prSet/>
      <dgm:spPr/>
      <dgm:t>
        <a:bodyPr/>
        <a:lstStyle/>
        <a:p>
          <a:endParaRPr lang="fi-FI"/>
        </a:p>
      </dgm:t>
    </dgm:pt>
    <dgm:pt modelId="{CDA9E222-9F7D-48B8-AD34-C8A4A0E5242B}" type="sibTrans" cxnId="{18EE3B7E-AB4D-44F2-8C5B-8ACD7A946208}">
      <dgm:prSet/>
      <dgm:spPr/>
      <dgm:t>
        <a:bodyPr/>
        <a:lstStyle/>
        <a:p>
          <a:endParaRPr lang="fi-FI"/>
        </a:p>
      </dgm:t>
    </dgm:pt>
    <dgm:pt modelId="{CBA1C36A-9286-45AB-91F0-BB29F4FC40DF}">
      <dgm:prSet phldrT="[Teksti]"/>
      <dgm:spPr/>
      <dgm:t>
        <a:bodyPr/>
        <a:lstStyle/>
        <a:p>
          <a:endParaRPr lang="fi-FI" sz="1100" dirty="0"/>
        </a:p>
      </dgm:t>
    </dgm:pt>
    <dgm:pt modelId="{67C3AD5B-A9ED-454F-86D1-3C8FF87A89DD}" type="parTrans" cxnId="{7B7B7555-93A0-4C7D-8982-31B7BD4F2517}">
      <dgm:prSet/>
      <dgm:spPr/>
      <dgm:t>
        <a:bodyPr/>
        <a:lstStyle/>
        <a:p>
          <a:endParaRPr lang="fi-FI"/>
        </a:p>
      </dgm:t>
    </dgm:pt>
    <dgm:pt modelId="{EA0128D1-B567-4966-9631-B969732CF91D}" type="sibTrans" cxnId="{7B7B7555-93A0-4C7D-8982-31B7BD4F2517}">
      <dgm:prSet/>
      <dgm:spPr/>
      <dgm:t>
        <a:bodyPr/>
        <a:lstStyle/>
        <a:p>
          <a:endParaRPr lang="en-US"/>
        </a:p>
      </dgm:t>
    </dgm:pt>
    <dgm:pt modelId="{8D973BA1-3317-47D0-BC20-411201D8E57B}">
      <dgm:prSet custT="1"/>
      <dgm:spPr/>
      <dgm:t>
        <a:bodyPr/>
        <a:lstStyle/>
        <a:p>
          <a:pPr>
            <a:buNone/>
          </a:pPr>
          <a:r>
            <a:rPr lang="fi-FI" sz="1200" b="1" dirty="0">
              <a:latin typeface="Arial" panose="020B0604020202020204" pitchFamily="34" charset="0"/>
              <a:cs typeface="Arial" panose="020B0604020202020204" pitchFamily="34" charset="0"/>
            </a:rPr>
            <a:t>YLIPAINOISTEN LASTEN JA NUORTEN MÄÄR EI ENÄÄ LISÄÄNNY (vuosi 2025) KEHITYSSUUNNAN KÄÄNTÄMINEN PITKÄLLÄ AIKAVÄLILLÄ</a:t>
          </a:r>
        </a:p>
        <a:p>
          <a:pPr>
            <a:buNone/>
          </a:pPr>
          <a:r>
            <a:rPr lang="fi-FI" sz="1200" dirty="0">
              <a:latin typeface="Arial" panose="020B0604020202020204" pitchFamily="34" charset="0"/>
              <a:cs typeface="Arial" panose="020B0604020202020204" pitchFamily="34" charset="0"/>
            </a:rPr>
            <a:t>(mittari: Sotkanet)</a:t>
          </a:r>
        </a:p>
      </dgm:t>
    </dgm:pt>
    <dgm:pt modelId="{D56DB95C-7D99-4434-A7E6-088077C2B66A}" type="parTrans" cxnId="{DC017935-B3BB-4B36-8B0E-75FAAD70E939}">
      <dgm:prSet/>
      <dgm:spPr/>
      <dgm:t>
        <a:bodyPr/>
        <a:lstStyle/>
        <a:p>
          <a:endParaRPr lang="fi-FI"/>
        </a:p>
      </dgm:t>
    </dgm:pt>
    <dgm:pt modelId="{88AF5753-C669-4752-A080-89B40E154ABE}" type="sibTrans" cxnId="{DC017935-B3BB-4B36-8B0E-75FAAD70E939}">
      <dgm:prSet/>
      <dgm:spPr/>
      <dgm:t>
        <a:bodyPr/>
        <a:lstStyle/>
        <a:p>
          <a:endParaRPr lang="fi-FI"/>
        </a:p>
      </dgm:t>
    </dgm:pt>
    <dgm:pt modelId="{31370DBB-E1F5-4067-B7B8-990F14613181}">
      <dgm:prSet custT="1"/>
      <dgm:spPr/>
      <dgm:t>
        <a:bodyPr/>
        <a:lstStyle/>
        <a:p>
          <a:pPr>
            <a:buNone/>
          </a:pPr>
          <a:r>
            <a:rPr lang="fi-FI" sz="1200" b="1" dirty="0">
              <a:latin typeface="Arial" panose="020B0604020202020204" pitchFamily="34" charset="0"/>
              <a:cs typeface="Arial" panose="020B0604020202020204" pitchFamily="34" charset="0"/>
            </a:rPr>
            <a:t>EHKÄISEVÄN PÄIHDETYÖN RAKENTEINTA KEHITETÄÄN JA PÄIHTEIDEN KÄYTTÖÄ SAADAAN VÄHENNETTYÄ KAIKISSA IKÄRYHMISSÄ</a:t>
          </a:r>
        </a:p>
        <a:p>
          <a:pPr>
            <a:buNone/>
          </a:pPr>
          <a:r>
            <a:rPr lang="fi-FI" sz="1200" dirty="0">
              <a:latin typeface="Arial" panose="020B0604020202020204" pitchFamily="34" charset="0"/>
              <a:cs typeface="Arial" panose="020B0604020202020204" pitchFamily="34" charset="0"/>
            </a:rPr>
            <a:t>(Mittari: PAKKA-toimintamallin käyttöönottaminen ja kouluterveyskyselyn sekä muiden kyselyiden tulokset)</a:t>
          </a:r>
        </a:p>
      </dgm:t>
    </dgm:pt>
    <dgm:pt modelId="{28999CBC-6988-4A4D-B433-129045A62CB0}" type="parTrans" cxnId="{2E06C12F-508E-4061-B532-0F9A6EF238A6}">
      <dgm:prSet/>
      <dgm:spPr/>
      <dgm:t>
        <a:bodyPr/>
        <a:lstStyle/>
        <a:p>
          <a:endParaRPr lang="fi-FI"/>
        </a:p>
      </dgm:t>
    </dgm:pt>
    <dgm:pt modelId="{65F9C1D9-6B17-4F1C-B3FF-62F1B2BBBE0D}" type="sibTrans" cxnId="{2E06C12F-508E-4061-B532-0F9A6EF238A6}">
      <dgm:prSet/>
      <dgm:spPr/>
      <dgm:t>
        <a:bodyPr/>
        <a:lstStyle/>
        <a:p>
          <a:endParaRPr lang="fi-FI"/>
        </a:p>
      </dgm:t>
    </dgm:pt>
    <dgm:pt modelId="{D041CA73-2AF4-4C35-9C2F-FC1E5528F064}">
      <dgm:prSet custT="1"/>
      <dgm:spPr/>
      <dgm:t>
        <a:bodyPr/>
        <a:lstStyle/>
        <a:p>
          <a:r>
            <a:rPr lang="fi-FI" sz="1200" b="1" dirty="0">
              <a:latin typeface="Arial" panose="020B0604020202020204" pitchFamily="34" charset="0"/>
              <a:cs typeface="Arial" panose="020B0604020202020204" pitchFamily="34" charset="0"/>
            </a:rPr>
            <a:t>LASTEN JA NUORTEN MIELENTERVEYS VAHVISTUU</a:t>
          </a:r>
        </a:p>
        <a:p>
          <a:r>
            <a:rPr lang="fi-FI" sz="1200" dirty="0">
              <a:latin typeface="Arial" panose="020B0604020202020204" pitchFamily="34" charset="0"/>
              <a:cs typeface="Arial" panose="020B0604020202020204" pitchFamily="34" charset="0"/>
            </a:rPr>
            <a:t>(mittari: kouluterveyskysely)</a:t>
          </a:r>
        </a:p>
      </dgm:t>
    </dgm:pt>
    <dgm:pt modelId="{44B48185-54D1-451B-8B55-990E516C26C1}" type="parTrans" cxnId="{39E02878-164F-46DB-9EA7-347723B9BBA1}">
      <dgm:prSet/>
      <dgm:spPr/>
      <dgm:t>
        <a:bodyPr/>
        <a:lstStyle/>
        <a:p>
          <a:endParaRPr lang="fi-FI"/>
        </a:p>
      </dgm:t>
    </dgm:pt>
    <dgm:pt modelId="{21F21F5F-2044-458D-9290-242184081E68}" type="sibTrans" cxnId="{39E02878-164F-46DB-9EA7-347723B9BBA1}">
      <dgm:prSet/>
      <dgm:spPr/>
      <dgm:t>
        <a:bodyPr/>
        <a:lstStyle/>
        <a:p>
          <a:endParaRPr lang="fi-FI"/>
        </a:p>
      </dgm:t>
    </dgm:pt>
    <dgm:pt modelId="{893BE841-C4F1-4C47-A2E8-8095228F4C1F}">
      <dgm:prSet custT="1"/>
      <dgm:spPr/>
      <dgm:t>
        <a:bodyPr/>
        <a:lstStyle/>
        <a:p>
          <a:r>
            <a:rPr lang="fi-FI" sz="1200" b="1" dirty="0">
              <a:latin typeface="Arial" panose="020B0604020202020204" pitchFamily="34" charset="0"/>
              <a:cs typeface="Arial" panose="020B0604020202020204" pitchFamily="34" charset="0"/>
            </a:rPr>
            <a:t>LISÄTÄÄN KUNTALAISTEN OSALLISUUDEN KOKEMUKSIA </a:t>
          </a:r>
        </a:p>
        <a:p>
          <a:r>
            <a:rPr lang="fi-FI" sz="1200" dirty="0">
              <a:latin typeface="Arial" panose="020B0604020202020204" pitchFamily="34" charset="0"/>
              <a:cs typeface="Arial" panose="020B0604020202020204" pitchFamily="34" charset="0"/>
            </a:rPr>
            <a:t>(mittari: THL-osallisuusindikaattori)</a:t>
          </a:r>
        </a:p>
      </dgm:t>
    </dgm:pt>
    <dgm:pt modelId="{14973747-F6A9-44F4-AFA9-54715548FAD4}" type="parTrans" cxnId="{7C650AD2-E84D-46E4-B0B8-101B43CF77EE}">
      <dgm:prSet/>
      <dgm:spPr/>
      <dgm:t>
        <a:bodyPr/>
        <a:lstStyle/>
        <a:p>
          <a:endParaRPr lang="fi-FI"/>
        </a:p>
      </dgm:t>
    </dgm:pt>
    <dgm:pt modelId="{B9A2DACA-791E-48B2-A8C7-78097D1AFB49}" type="sibTrans" cxnId="{7C650AD2-E84D-46E4-B0B8-101B43CF77EE}">
      <dgm:prSet/>
      <dgm:spPr/>
      <dgm:t>
        <a:bodyPr/>
        <a:lstStyle/>
        <a:p>
          <a:endParaRPr lang="fi-FI"/>
        </a:p>
      </dgm:t>
    </dgm:pt>
    <dgm:pt modelId="{41D03F64-E94B-4566-A581-8732436D95DB}" type="pres">
      <dgm:prSet presAssocID="{821B0EF0-3296-4906-8353-09913A36AE7C}" presName="Name0" presStyleCnt="0">
        <dgm:presLayoutVars>
          <dgm:dir/>
          <dgm:animLvl val="lvl"/>
          <dgm:resizeHandles val="exact"/>
        </dgm:presLayoutVars>
      </dgm:prSet>
      <dgm:spPr/>
    </dgm:pt>
    <dgm:pt modelId="{D95E6FA9-A46D-475A-826E-0EB5946083A4}" type="pres">
      <dgm:prSet presAssocID="{2612EE67-A44D-448C-9581-C1484929A6B8}" presName="linNode" presStyleCnt="0"/>
      <dgm:spPr/>
    </dgm:pt>
    <dgm:pt modelId="{F91F5E5F-ECBA-4F0C-B28B-C8330C7EACBC}" type="pres">
      <dgm:prSet presAssocID="{2612EE67-A44D-448C-9581-C1484929A6B8}" presName="parentText" presStyleLbl="alignNode1" presStyleIdx="0" presStyleCnt="3" custLinFactNeighborY="-952">
        <dgm:presLayoutVars>
          <dgm:chMax val="1"/>
          <dgm:bulletEnabled/>
        </dgm:presLayoutVars>
      </dgm:prSet>
      <dgm:spPr/>
    </dgm:pt>
    <dgm:pt modelId="{F6CCA1BB-AC11-46FA-B6F3-B1E0517F076E}" type="pres">
      <dgm:prSet presAssocID="{2612EE67-A44D-448C-9581-C1484929A6B8}" presName="descendantText" presStyleLbl="alignAccFollowNode1" presStyleIdx="0" presStyleCnt="3" custScaleY="104283" custLinFactNeighborY="-990">
        <dgm:presLayoutVars>
          <dgm:bulletEnabled/>
        </dgm:presLayoutVars>
      </dgm:prSet>
      <dgm:spPr/>
    </dgm:pt>
    <dgm:pt modelId="{E7D345DF-36C1-4B1A-8349-D937364EE516}" type="pres">
      <dgm:prSet presAssocID="{1E55E380-FBA0-404B-9F82-9A7C22F9AE2A}" presName="sp" presStyleCnt="0"/>
      <dgm:spPr/>
    </dgm:pt>
    <dgm:pt modelId="{CB9F96C4-B6AA-43D7-9A5F-34725D3A7DE0}" type="pres">
      <dgm:prSet presAssocID="{DE1BABB0-66DA-45A3-9530-5BDD34479236}" presName="linNode" presStyleCnt="0"/>
      <dgm:spPr/>
    </dgm:pt>
    <dgm:pt modelId="{E86951A5-98DD-4E61-AB0C-C8FD979F3C82}" type="pres">
      <dgm:prSet presAssocID="{DE1BABB0-66DA-45A3-9530-5BDD34479236}" presName="parentText" presStyleLbl="alignNode1" presStyleIdx="1" presStyleCnt="3">
        <dgm:presLayoutVars>
          <dgm:chMax val="1"/>
          <dgm:bulletEnabled/>
        </dgm:presLayoutVars>
      </dgm:prSet>
      <dgm:spPr/>
    </dgm:pt>
    <dgm:pt modelId="{60B3D913-DF62-4AEE-A0DF-D33F53031625}" type="pres">
      <dgm:prSet presAssocID="{DE1BABB0-66DA-45A3-9530-5BDD34479236}" presName="descendantText" presStyleLbl="alignAccFollowNode1" presStyleIdx="1" presStyleCnt="3" custLinFactNeighborY="1904">
        <dgm:presLayoutVars>
          <dgm:bulletEnabled/>
        </dgm:presLayoutVars>
      </dgm:prSet>
      <dgm:spPr/>
    </dgm:pt>
    <dgm:pt modelId="{CB502BE2-EDBF-4579-BBA7-992D0CFCFDE1}" type="pres">
      <dgm:prSet presAssocID="{33528C14-4196-4A8C-860D-C4DDB9C307CE}" presName="sp" presStyleCnt="0"/>
      <dgm:spPr/>
    </dgm:pt>
    <dgm:pt modelId="{861E020B-C27F-41A7-8FDC-7B8019E0A8DA}" type="pres">
      <dgm:prSet presAssocID="{5AD4B2EB-E8F4-41A3-83BE-55760E67E92F}" presName="linNode" presStyleCnt="0"/>
      <dgm:spPr/>
    </dgm:pt>
    <dgm:pt modelId="{9B01292F-B437-48BE-869B-9B7CB956A4F3}" type="pres">
      <dgm:prSet presAssocID="{5AD4B2EB-E8F4-41A3-83BE-55760E67E92F}" presName="parentText" presStyleLbl="alignNode1" presStyleIdx="2" presStyleCnt="3">
        <dgm:presLayoutVars>
          <dgm:chMax val="1"/>
          <dgm:bulletEnabled/>
        </dgm:presLayoutVars>
      </dgm:prSet>
      <dgm:spPr/>
    </dgm:pt>
    <dgm:pt modelId="{12D572ED-5479-44A8-838F-59C4F2EC83DF}" type="pres">
      <dgm:prSet presAssocID="{5AD4B2EB-E8F4-41A3-83BE-55760E67E92F}" presName="descendantText" presStyleLbl="alignAccFollowNode1" presStyleIdx="2" presStyleCnt="3" custLinFactNeighborX="-2403">
        <dgm:presLayoutVars>
          <dgm:bulletEnabled/>
        </dgm:presLayoutVars>
      </dgm:prSet>
      <dgm:spPr/>
    </dgm:pt>
  </dgm:ptLst>
  <dgm:cxnLst>
    <dgm:cxn modelId="{212B3F07-FB72-42BC-BEE2-2B673EF07FBC}" type="presOf" srcId="{1E377528-1277-40BC-AAD7-A0AD07FB669B}" destId="{F6CCA1BB-AC11-46FA-B6F3-B1E0517F076E}" srcOrd="0" destOrd="0" presId="urn:microsoft.com/office/officeart/2016/7/layout/VerticalSolidActionList"/>
    <dgm:cxn modelId="{EDD27F24-4680-469F-A220-F5ADF15E2BD9}" type="presOf" srcId="{CBA1C36A-9286-45AB-91F0-BB29F4FC40DF}" destId="{12D572ED-5479-44A8-838F-59C4F2EC83DF}" srcOrd="0" destOrd="2" presId="urn:microsoft.com/office/officeart/2016/7/layout/VerticalSolidActionList"/>
    <dgm:cxn modelId="{2E06C12F-508E-4061-B532-0F9A6EF238A6}" srcId="{2612EE67-A44D-448C-9581-C1484929A6B8}" destId="{31370DBB-E1F5-4067-B7B8-990F14613181}" srcOrd="2" destOrd="0" parTransId="{28999CBC-6988-4A4D-B433-129045A62CB0}" sibTransId="{65F9C1D9-6B17-4F1C-B3FF-62F1B2BBBE0D}"/>
    <dgm:cxn modelId="{E5D43C30-F7CF-463A-8F28-718873D417BD}" type="presOf" srcId="{DE1BABB0-66DA-45A3-9530-5BDD34479236}" destId="{E86951A5-98DD-4E61-AB0C-C8FD979F3C82}" srcOrd="0" destOrd="0" presId="urn:microsoft.com/office/officeart/2016/7/layout/VerticalSolidActionList"/>
    <dgm:cxn modelId="{DC017935-B3BB-4B36-8B0E-75FAAD70E939}" srcId="{2612EE67-A44D-448C-9581-C1484929A6B8}" destId="{8D973BA1-3317-47D0-BC20-411201D8E57B}" srcOrd="1" destOrd="0" parTransId="{D56DB95C-7D99-4434-A7E6-088077C2B66A}" sibTransId="{88AF5753-C669-4752-A080-89B40E154ABE}"/>
    <dgm:cxn modelId="{92747F39-1548-4FD2-AC96-C556150E7A40}" srcId="{DE1BABB0-66DA-45A3-9530-5BDD34479236}" destId="{B4FC62A7-A823-4B03-9643-32A3CD33C0BF}" srcOrd="0" destOrd="0" parTransId="{14000ACB-E333-4B98-90CD-EBF878DDEDB9}" sibTransId="{D44D3FC4-AF8E-4922-BBD9-3DCC91FAAE63}"/>
    <dgm:cxn modelId="{A61D8261-6C57-4B17-A078-1F9BD2035C47}" type="presOf" srcId="{B4FC62A7-A823-4B03-9643-32A3CD33C0BF}" destId="{60B3D913-DF62-4AEE-A0DF-D33F53031625}" srcOrd="0" destOrd="0" presId="urn:microsoft.com/office/officeart/2016/7/layout/VerticalSolidActionList"/>
    <dgm:cxn modelId="{7B7B7555-93A0-4C7D-8982-31B7BD4F2517}" srcId="{5AD4B2EB-E8F4-41A3-83BE-55760E67E92F}" destId="{CBA1C36A-9286-45AB-91F0-BB29F4FC40DF}" srcOrd="2" destOrd="0" parTransId="{67C3AD5B-A9ED-454F-86D1-3C8FF87A89DD}" sibTransId="{EA0128D1-B567-4966-9631-B969732CF91D}"/>
    <dgm:cxn modelId="{39E02878-164F-46DB-9EA7-347723B9BBA1}" srcId="{DE1BABB0-66DA-45A3-9530-5BDD34479236}" destId="{D041CA73-2AF4-4C35-9C2F-FC1E5528F064}" srcOrd="1" destOrd="0" parTransId="{44B48185-54D1-451B-8B55-990E516C26C1}" sibTransId="{21F21F5F-2044-458D-9290-242184081E68}"/>
    <dgm:cxn modelId="{18EE3B7E-AB4D-44F2-8C5B-8ACD7A946208}" srcId="{5AD4B2EB-E8F4-41A3-83BE-55760E67E92F}" destId="{4551249B-6AB6-4DC8-8488-D7148F1590E8}" srcOrd="0" destOrd="0" parTransId="{FC0E2A1C-8FA0-412D-88B5-9B5E6F46B720}" sibTransId="{CDA9E222-9F7D-48B8-AD34-C8A4A0E5242B}"/>
    <dgm:cxn modelId="{0BE3617F-9858-4F26-ABAF-A8AC44837A3F}" type="presOf" srcId="{8D973BA1-3317-47D0-BC20-411201D8E57B}" destId="{F6CCA1BB-AC11-46FA-B6F3-B1E0517F076E}" srcOrd="0" destOrd="1" presId="urn:microsoft.com/office/officeart/2016/7/layout/VerticalSolidActionList"/>
    <dgm:cxn modelId="{3BB03085-DEF7-46A8-9BC2-1B577E099EED}" type="presOf" srcId="{893BE841-C4F1-4C47-A2E8-8095228F4C1F}" destId="{12D572ED-5479-44A8-838F-59C4F2EC83DF}" srcOrd="0" destOrd="1" presId="urn:microsoft.com/office/officeart/2016/7/layout/VerticalSolidActionList"/>
    <dgm:cxn modelId="{C9B67E92-EEBC-47DE-8F14-5D3F158AA9A9}" type="presOf" srcId="{4551249B-6AB6-4DC8-8488-D7148F1590E8}" destId="{12D572ED-5479-44A8-838F-59C4F2EC83DF}" srcOrd="0" destOrd="0" presId="urn:microsoft.com/office/officeart/2016/7/layout/VerticalSolidActionList"/>
    <dgm:cxn modelId="{29B3B394-88DE-45DF-B80C-C41001A435A5}" type="presOf" srcId="{D041CA73-2AF4-4C35-9C2F-FC1E5528F064}" destId="{60B3D913-DF62-4AEE-A0DF-D33F53031625}" srcOrd="0" destOrd="1" presId="urn:microsoft.com/office/officeart/2016/7/layout/VerticalSolidActionList"/>
    <dgm:cxn modelId="{A021CB95-F8CF-47A5-8B23-15BF540F8CB5}" srcId="{2612EE67-A44D-448C-9581-C1484929A6B8}" destId="{1E377528-1277-40BC-AAD7-A0AD07FB669B}" srcOrd="0" destOrd="0" parTransId="{EE5D6F97-7BCC-4CFF-BA06-F8221E953220}" sibTransId="{B5A8751A-2B53-44E8-8919-127C8C3DB8C3}"/>
    <dgm:cxn modelId="{85BEF69D-9FD8-4C93-B56E-9CB210D77F68}" srcId="{821B0EF0-3296-4906-8353-09913A36AE7C}" destId="{2612EE67-A44D-448C-9581-C1484929A6B8}" srcOrd="0" destOrd="0" parTransId="{E9254704-1419-457F-879F-9A0437433ED3}" sibTransId="{1E55E380-FBA0-404B-9F82-9A7C22F9AE2A}"/>
    <dgm:cxn modelId="{36C882A3-915B-403E-934E-DBCB9FCA669B}" type="presOf" srcId="{821B0EF0-3296-4906-8353-09913A36AE7C}" destId="{41D03F64-E94B-4566-A581-8732436D95DB}" srcOrd="0" destOrd="0" presId="urn:microsoft.com/office/officeart/2016/7/layout/VerticalSolidActionList"/>
    <dgm:cxn modelId="{CC5E14AE-FB16-4272-B595-A331CD257B7F}" srcId="{821B0EF0-3296-4906-8353-09913A36AE7C}" destId="{DE1BABB0-66DA-45A3-9530-5BDD34479236}" srcOrd="1" destOrd="0" parTransId="{160AA6CF-6B0C-4AD1-877C-5278E991DCA4}" sibTransId="{33528C14-4196-4A8C-860D-C4DDB9C307CE}"/>
    <dgm:cxn modelId="{14D819B1-0D87-4EB4-A501-3CA81AC9E540}" srcId="{821B0EF0-3296-4906-8353-09913A36AE7C}" destId="{5AD4B2EB-E8F4-41A3-83BE-55760E67E92F}" srcOrd="2" destOrd="0" parTransId="{2EFE90D5-ED79-4573-816C-A9D4375130C4}" sibTransId="{BDAD7FDE-7CCD-422F-A7C9-E424C268BBAF}"/>
    <dgm:cxn modelId="{C8E702C0-74AF-429A-97E0-612DD5E6FAA5}" type="presOf" srcId="{2612EE67-A44D-448C-9581-C1484929A6B8}" destId="{F91F5E5F-ECBA-4F0C-B28B-C8330C7EACBC}" srcOrd="0" destOrd="0" presId="urn:microsoft.com/office/officeart/2016/7/layout/VerticalSolidActionList"/>
    <dgm:cxn modelId="{2A6032D0-1827-409B-98DB-F7AA1F6F5A71}" type="presOf" srcId="{31370DBB-E1F5-4067-B7B8-990F14613181}" destId="{F6CCA1BB-AC11-46FA-B6F3-B1E0517F076E}" srcOrd="0" destOrd="2" presId="urn:microsoft.com/office/officeart/2016/7/layout/VerticalSolidActionList"/>
    <dgm:cxn modelId="{7C650AD2-E84D-46E4-B0B8-101B43CF77EE}" srcId="{5AD4B2EB-E8F4-41A3-83BE-55760E67E92F}" destId="{893BE841-C4F1-4C47-A2E8-8095228F4C1F}" srcOrd="1" destOrd="0" parTransId="{14973747-F6A9-44F4-AFA9-54715548FAD4}" sibTransId="{B9A2DACA-791E-48B2-A8C7-78097D1AFB49}"/>
    <dgm:cxn modelId="{7B9808F2-F2F5-4AAA-B0BC-26ABC30B2D4B}" type="presOf" srcId="{5AD4B2EB-E8F4-41A3-83BE-55760E67E92F}" destId="{9B01292F-B437-48BE-869B-9B7CB956A4F3}" srcOrd="0" destOrd="0" presId="urn:microsoft.com/office/officeart/2016/7/layout/VerticalSolidActionList"/>
    <dgm:cxn modelId="{AA6F5141-B7A8-43EA-860F-D19429C1E2F6}" type="presParOf" srcId="{41D03F64-E94B-4566-A581-8732436D95DB}" destId="{D95E6FA9-A46D-475A-826E-0EB5946083A4}" srcOrd="0" destOrd="0" presId="urn:microsoft.com/office/officeart/2016/7/layout/VerticalSolidActionList"/>
    <dgm:cxn modelId="{3B1D0083-DF4D-4D20-9E1A-69E7B0ED0011}" type="presParOf" srcId="{D95E6FA9-A46D-475A-826E-0EB5946083A4}" destId="{F91F5E5F-ECBA-4F0C-B28B-C8330C7EACBC}" srcOrd="0" destOrd="0" presId="urn:microsoft.com/office/officeart/2016/7/layout/VerticalSolidActionList"/>
    <dgm:cxn modelId="{6B391ACC-BFF7-473A-B836-4CF193029D74}" type="presParOf" srcId="{D95E6FA9-A46D-475A-826E-0EB5946083A4}" destId="{F6CCA1BB-AC11-46FA-B6F3-B1E0517F076E}" srcOrd="1" destOrd="0" presId="urn:microsoft.com/office/officeart/2016/7/layout/VerticalSolidActionList"/>
    <dgm:cxn modelId="{B54A9A3E-3284-4711-BF4D-5A2C392354DC}" type="presParOf" srcId="{41D03F64-E94B-4566-A581-8732436D95DB}" destId="{E7D345DF-36C1-4B1A-8349-D937364EE516}" srcOrd="1" destOrd="0" presId="urn:microsoft.com/office/officeart/2016/7/layout/VerticalSolidActionList"/>
    <dgm:cxn modelId="{28484CB6-3753-47FD-9367-B9C8D1DAB305}" type="presParOf" srcId="{41D03F64-E94B-4566-A581-8732436D95DB}" destId="{CB9F96C4-B6AA-43D7-9A5F-34725D3A7DE0}" srcOrd="2" destOrd="0" presId="urn:microsoft.com/office/officeart/2016/7/layout/VerticalSolidActionList"/>
    <dgm:cxn modelId="{5A82D6C4-3708-4B8B-8053-71A4AE34DDCA}" type="presParOf" srcId="{CB9F96C4-B6AA-43D7-9A5F-34725D3A7DE0}" destId="{E86951A5-98DD-4E61-AB0C-C8FD979F3C82}" srcOrd="0" destOrd="0" presId="urn:microsoft.com/office/officeart/2016/7/layout/VerticalSolidActionList"/>
    <dgm:cxn modelId="{E70FAF74-9ED8-4722-A0EC-538D327EF32E}" type="presParOf" srcId="{CB9F96C4-B6AA-43D7-9A5F-34725D3A7DE0}" destId="{60B3D913-DF62-4AEE-A0DF-D33F53031625}" srcOrd="1" destOrd="0" presId="urn:microsoft.com/office/officeart/2016/7/layout/VerticalSolidActionList"/>
    <dgm:cxn modelId="{BA829203-747B-4536-B08B-40AA1D91D59E}" type="presParOf" srcId="{41D03F64-E94B-4566-A581-8732436D95DB}" destId="{CB502BE2-EDBF-4579-BBA7-992D0CFCFDE1}" srcOrd="3" destOrd="0" presId="urn:microsoft.com/office/officeart/2016/7/layout/VerticalSolidActionList"/>
    <dgm:cxn modelId="{687C246A-03C4-4426-BE69-FD8F696861BF}" type="presParOf" srcId="{41D03F64-E94B-4566-A581-8732436D95DB}" destId="{861E020B-C27F-41A7-8FDC-7B8019E0A8DA}" srcOrd="4" destOrd="0" presId="urn:microsoft.com/office/officeart/2016/7/layout/VerticalSolidActionList"/>
    <dgm:cxn modelId="{BD55129A-DCDC-4A1D-AA71-B9DAABD574B5}" type="presParOf" srcId="{861E020B-C27F-41A7-8FDC-7B8019E0A8DA}" destId="{9B01292F-B437-48BE-869B-9B7CB956A4F3}" srcOrd="0" destOrd="0" presId="urn:microsoft.com/office/officeart/2016/7/layout/VerticalSolidActionList"/>
    <dgm:cxn modelId="{457EEF81-2168-47DC-B23C-6D30526413EB}" type="presParOf" srcId="{861E020B-C27F-41A7-8FDC-7B8019E0A8DA}" destId="{12D572ED-5479-44A8-838F-59C4F2EC83D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6AB6D-4022-439C-B23F-65637AD63E01}">
      <dsp:nvSpPr>
        <dsp:cNvPr id="0" name=""/>
        <dsp:cNvSpPr/>
      </dsp:nvSpPr>
      <dsp:spPr>
        <a:xfrm>
          <a:off x="0" y="732"/>
          <a:ext cx="6810374" cy="1714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8371C-C57D-4371-8730-95458E8AC88B}">
      <dsp:nvSpPr>
        <dsp:cNvPr id="0" name=""/>
        <dsp:cNvSpPr/>
      </dsp:nvSpPr>
      <dsp:spPr>
        <a:xfrm>
          <a:off x="518509" y="386400"/>
          <a:ext cx="942744" cy="942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313C1F-D7CE-4724-93D2-22FE80B633F6}">
      <dsp:nvSpPr>
        <dsp:cNvPr id="0" name=""/>
        <dsp:cNvSpPr/>
      </dsp:nvSpPr>
      <dsp:spPr>
        <a:xfrm>
          <a:off x="1979764" y="732"/>
          <a:ext cx="3064668" cy="171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07" tIns="181407" rIns="181407" bIns="181407" numCol="1" spcCol="1270" anchor="ctr" anchorCtr="0">
          <a:noAutofit/>
        </a:bodyPr>
        <a:lstStyle/>
        <a:p>
          <a:pPr marL="0" lvl="0" indent="0" algn="l" defTabSz="844550">
            <a:lnSpc>
              <a:spcPct val="100000"/>
            </a:lnSpc>
            <a:spcBef>
              <a:spcPct val="0"/>
            </a:spcBef>
            <a:spcAft>
              <a:spcPct val="35000"/>
            </a:spcAft>
            <a:buNone/>
          </a:pPr>
          <a:r>
            <a:rPr lang="fi-FI" sz="1900" kern="1200"/>
            <a:t>Valtuusto päättää hyvinvoinnin edistämisen painopisteet ja strategiset mittarit</a:t>
          </a:r>
        </a:p>
      </dsp:txBody>
      <dsp:txXfrm>
        <a:off x="1979764" y="732"/>
        <a:ext cx="3064668" cy="1714081"/>
      </dsp:txXfrm>
    </dsp:sp>
    <dsp:sp modelId="{D065C9C4-4D9C-4233-A9DA-23B9E4C5A286}">
      <dsp:nvSpPr>
        <dsp:cNvPr id="0" name=""/>
        <dsp:cNvSpPr/>
      </dsp:nvSpPr>
      <dsp:spPr>
        <a:xfrm>
          <a:off x="5044432" y="732"/>
          <a:ext cx="1765941" cy="171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07" tIns="181407" rIns="181407" bIns="181407" numCol="1" spcCol="1270" anchor="ctr" anchorCtr="0">
          <a:noAutofit/>
        </a:bodyPr>
        <a:lstStyle/>
        <a:p>
          <a:pPr marL="0" lvl="0" indent="0" algn="l" defTabSz="488950">
            <a:lnSpc>
              <a:spcPct val="100000"/>
            </a:lnSpc>
            <a:spcBef>
              <a:spcPct val="0"/>
            </a:spcBef>
            <a:spcAft>
              <a:spcPct val="35000"/>
            </a:spcAft>
            <a:buNone/>
          </a:pPr>
          <a:r>
            <a:rPr lang="fi-FI" sz="1100" kern="1200"/>
            <a:t>Kuntastrategia</a:t>
          </a:r>
        </a:p>
        <a:p>
          <a:pPr marL="0" lvl="0" indent="0" algn="l" defTabSz="488950">
            <a:lnSpc>
              <a:spcPct val="100000"/>
            </a:lnSpc>
            <a:spcBef>
              <a:spcPct val="0"/>
            </a:spcBef>
            <a:spcAft>
              <a:spcPct val="35000"/>
            </a:spcAft>
            <a:buNone/>
          </a:pPr>
          <a:r>
            <a:rPr lang="fi-FI" sz="1100" kern="1200"/>
            <a:t>Hyvinvointisuunnitelma</a:t>
          </a:r>
        </a:p>
        <a:p>
          <a:pPr marL="0" lvl="0" indent="0" algn="l" defTabSz="488950">
            <a:lnSpc>
              <a:spcPct val="100000"/>
            </a:lnSpc>
            <a:spcBef>
              <a:spcPct val="0"/>
            </a:spcBef>
            <a:spcAft>
              <a:spcPct val="35000"/>
            </a:spcAft>
            <a:buNone/>
          </a:pPr>
          <a:r>
            <a:rPr lang="fi-FI" sz="1100" kern="1200"/>
            <a:t>Talousarvio ja –suunnitelma</a:t>
          </a:r>
        </a:p>
        <a:p>
          <a:pPr marL="0" lvl="0" indent="0" algn="l" defTabSz="488950">
            <a:lnSpc>
              <a:spcPct val="100000"/>
            </a:lnSpc>
            <a:spcBef>
              <a:spcPct val="0"/>
            </a:spcBef>
            <a:spcAft>
              <a:spcPct val="35000"/>
            </a:spcAft>
            <a:buNone/>
          </a:pPr>
          <a:r>
            <a:rPr lang="fi-FI" sz="1100" kern="1200"/>
            <a:t>Muut suunnitelmat</a:t>
          </a:r>
        </a:p>
      </dsp:txBody>
      <dsp:txXfrm>
        <a:off x="5044432" y="732"/>
        <a:ext cx="1765941" cy="1714081"/>
      </dsp:txXfrm>
    </dsp:sp>
    <dsp:sp modelId="{375C893C-28D8-4A08-8C59-545F25439459}">
      <dsp:nvSpPr>
        <dsp:cNvPr id="0" name=""/>
        <dsp:cNvSpPr/>
      </dsp:nvSpPr>
      <dsp:spPr>
        <a:xfrm>
          <a:off x="0" y="2143334"/>
          <a:ext cx="6810374" cy="1714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2AB06-9949-460D-A472-DD6089416E0B}">
      <dsp:nvSpPr>
        <dsp:cNvPr id="0" name=""/>
        <dsp:cNvSpPr/>
      </dsp:nvSpPr>
      <dsp:spPr>
        <a:xfrm>
          <a:off x="518509" y="2529002"/>
          <a:ext cx="942744" cy="942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5675EA-4117-4AA5-BD14-0116F4AC9003}">
      <dsp:nvSpPr>
        <dsp:cNvPr id="0" name=""/>
        <dsp:cNvSpPr/>
      </dsp:nvSpPr>
      <dsp:spPr>
        <a:xfrm>
          <a:off x="1979764" y="2143334"/>
          <a:ext cx="3064668" cy="171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07" tIns="181407" rIns="181407" bIns="181407" numCol="1" spcCol="1270" anchor="ctr" anchorCtr="0">
          <a:noAutofit/>
        </a:bodyPr>
        <a:lstStyle/>
        <a:p>
          <a:pPr marL="0" lvl="0" indent="0" algn="l" defTabSz="844550">
            <a:lnSpc>
              <a:spcPct val="100000"/>
            </a:lnSpc>
            <a:spcBef>
              <a:spcPct val="0"/>
            </a:spcBef>
            <a:spcAft>
              <a:spcPct val="35000"/>
            </a:spcAft>
            <a:buNone/>
          </a:pPr>
          <a:r>
            <a:rPr lang="fi-FI" sz="1900" kern="1200" dirty="0"/>
            <a:t>Lautakunnat ja kunnanhallitus määrittävät hyvinvoinnin edistämisen toiminnalliset tavoitteet, toimenpiteet ja mittarit</a:t>
          </a:r>
        </a:p>
      </dsp:txBody>
      <dsp:txXfrm>
        <a:off x="1979764" y="2143334"/>
        <a:ext cx="3064668" cy="1714081"/>
      </dsp:txXfrm>
    </dsp:sp>
    <dsp:sp modelId="{982F15DE-922F-4B64-B34A-A86015180D0D}">
      <dsp:nvSpPr>
        <dsp:cNvPr id="0" name=""/>
        <dsp:cNvSpPr/>
      </dsp:nvSpPr>
      <dsp:spPr>
        <a:xfrm>
          <a:off x="5044432" y="2143334"/>
          <a:ext cx="1765941" cy="171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07" tIns="181407" rIns="181407" bIns="181407" numCol="1" spcCol="1270" anchor="ctr" anchorCtr="0">
          <a:noAutofit/>
        </a:bodyPr>
        <a:lstStyle/>
        <a:p>
          <a:pPr marL="0" lvl="0" indent="0" algn="l" defTabSz="488950">
            <a:lnSpc>
              <a:spcPct val="100000"/>
            </a:lnSpc>
            <a:spcBef>
              <a:spcPct val="0"/>
            </a:spcBef>
            <a:spcAft>
              <a:spcPct val="35000"/>
            </a:spcAft>
            <a:buNone/>
          </a:pPr>
          <a:r>
            <a:rPr lang="fi-FI" sz="1100" kern="1200"/>
            <a:t>Talousarvio ja käyttösuunnitelmat</a:t>
          </a:r>
        </a:p>
        <a:p>
          <a:pPr marL="0" lvl="0" indent="0" algn="l" defTabSz="488950">
            <a:lnSpc>
              <a:spcPct val="100000"/>
            </a:lnSpc>
            <a:spcBef>
              <a:spcPct val="0"/>
            </a:spcBef>
            <a:spcAft>
              <a:spcPct val="35000"/>
            </a:spcAft>
            <a:buNone/>
          </a:pPr>
          <a:r>
            <a:rPr lang="fi-FI" sz="1100" kern="1200"/>
            <a:t>Toimialakohtaiset tarkentavat suunnitelmat</a:t>
          </a:r>
        </a:p>
      </dsp:txBody>
      <dsp:txXfrm>
        <a:off x="5044432" y="2143334"/>
        <a:ext cx="1765941" cy="1714081"/>
      </dsp:txXfrm>
    </dsp:sp>
    <dsp:sp modelId="{E6C50F94-AB06-4D73-8189-CE849CE75E04}">
      <dsp:nvSpPr>
        <dsp:cNvPr id="0" name=""/>
        <dsp:cNvSpPr/>
      </dsp:nvSpPr>
      <dsp:spPr>
        <a:xfrm>
          <a:off x="0" y="4285936"/>
          <a:ext cx="6810374" cy="1714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AE202-1844-422F-AB37-D2C8CD9307CF}">
      <dsp:nvSpPr>
        <dsp:cNvPr id="0" name=""/>
        <dsp:cNvSpPr/>
      </dsp:nvSpPr>
      <dsp:spPr>
        <a:xfrm>
          <a:off x="518509" y="4671604"/>
          <a:ext cx="942744" cy="942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3EDB9C-FE9F-4713-AC05-E0D1627F0097}">
      <dsp:nvSpPr>
        <dsp:cNvPr id="0" name=""/>
        <dsp:cNvSpPr/>
      </dsp:nvSpPr>
      <dsp:spPr>
        <a:xfrm>
          <a:off x="1979764" y="4285936"/>
          <a:ext cx="3064668" cy="171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07" tIns="181407" rIns="181407" bIns="181407" numCol="1" spcCol="1270" anchor="ctr" anchorCtr="0">
          <a:noAutofit/>
        </a:bodyPr>
        <a:lstStyle/>
        <a:p>
          <a:pPr marL="0" lvl="0" indent="0" algn="l" defTabSz="844550">
            <a:lnSpc>
              <a:spcPct val="100000"/>
            </a:lnSpc>
            <a:spcBef>
              <a:spcPct val="0"/>
            </a:spcBef>
            <a:spcAft>
              <a:spcPct val="35000"/>
            </a:spcAft>
            <a:buNone/>
          </a:pPr>
          <a:r>
            <a:rPr lang="fi-FI" sz="1900" kern="1200"/>
            <a:t>Kuntalaiset, järjestöt ja yhteisöt osallistuvat aktiivisesti yhteisen hyvinvoinnin edistämiseen</a:t>
          </a:r>
        </a:p>
      </dsp:txBody>
      <dsp:txXfrm>
        <a:off x="1979764" y="4285936"/>
        <a:ext cx="3064668" cy="1714081"/>
      </dsp:txXfrm>
    </dsp:sp>
    <dsp:sp modelId="{0A0AAA33-19D0-4855-BCB3-F8CBAF25BA4B}">
      <dsp:nvSpPr>
        <dsp:cNvPr id="0" name=""/>
        <dsp:cNvSpPr/>
      </dsp:nvSpPr>
      <dsp:spPr>
        <a:xfrm>
          <a:off x="5044432" y="4285936"/>
          <a:ext cx="1765941" cy="171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07" tIns="181407" rIns="181407" bIns="181407" numCol="1" spcCol="1270" anchor="ctr" anchorCtr="0">
          <a:noAutofit/>
        </a:bodyPr>
        <a:lstStyle/>
        <a:p>
          <a:pPr marL="0" lvl="0" indent="0" algn="l" defTabSz="488950">
            <a:lnSpc>
              <a:spcPct val="100000"/>
            </a:lnSpc>
            <a:spcBef>
              <a:spcPct val="0"/>
            </a:spcBef>
            <a:spcAft>
              <a:spcPct val="35000"/>
            </a:spcAft>
            <a:buNone/>
          </a:pPr>
          <a:r>
            <a:rPr lang="fi-FI" sz="1100" kern="1200"/>
            <a:t>Kuntalaisten kokemukset hyvinvoinnista ja mittarit</a:t>
          </a:r>
        </a:p>
      </dsp:txBody>
      <dsp:txXfrm>
        <a:off x="5044432" y="4285936"/>
        <a:ext cx="1765941" cy="1714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D2A17-9951-4684-98DA-9C47AF3E02B8}">
      <dsp:nvSpPr>
        <dsp:cNvPr id="0" name=""/>
        <dsp:cNvSpPr/>
      </dsp:nvSpPr>
      <dsp:spPr>
        <a:xfrm rot="16200000">
          <a:off x="675702" y="-675702"/>
          <a:ext cx="2394585" cy="3745990"/>
        </a:xfrm>
        <a:prstGeom prst="round1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VAHVUUDET</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Yhteinen tahtotila edistää hyvinvointia</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Kunta on toimijana joustava</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Kuntaan päin helppo asioida ja lähestyä</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Kaunis ja monipuolinen luonto</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Monipuoliset lähiliikuntapaikat ja kulttuuritarjonta (edullisuus!)</a:t>
          </a:r>
        </a:p>
      </dsp:txBody>
      <dsp:txXfrm rot="5400000">
        <a:off x="-1" y="1"/>
        <a:ext cx="3745990" cy="1795938"/>
      </dsp:txXfrm>
    </dsp:sp>
    <dsp:sp modelId="{61E998C0-409C-4766-8621-FD6C96E28D01}">
      <dsp:nvSpPr>
        <dsp:cNvPr id="0" name=""/>
        <dsp:cNvSpPr/>
      </dsp:nvSpPr>
      <dsp:spPr>
        <a:xfrm>
          <a:off x="3745990" y="0"/>
          <a:ext cx="3745990" cy="2394585"/>
        </a:xfrm>
        <a:prstGeom prst="round1Rect">
          <a:avLst/>
        </a:prstGeom>
        <a:gradFill rotWithShape="0">
          <a:gsLst>
            <a:gs pos="0">
              <a:schemeClr val="accent2">
                <a:hueOff val="-2447042"/>
                <a:satOff val="10798"/>
                <a:lumOff val="-1830"/>
                <a:alphaOff val="0"/>
                <a:tint val="100000"/>
                <a:shade val="85000"/>
                <a:satMod val="100000"/>
                <a:lumMod val="100000"/>
              </a:schemeClr>
            </a:gs>
            <a:gs pos="100000">
              <a:schemeClr val="accent2">
                <a:hueOff val="-2447042"/>
                <a:satOff val="10798"/>
                <a:lumOff val="-183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2447042"/>
              <a:satOff val="10798"/>
              <a:lumOff val="-183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HEIKKOUDET</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Sijainti</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Työttömyys</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Kunnan sisäiset välimatkat pitkiä</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Julkinen liikenne heikkoa</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Matala koulutustaso</a:t>
          </a:r>
        </a:p>
      </dsp:txBody>
      <dsp:txXfrm>
        <a:off x="3745990" y="0"/>
        <a:ext cx="3745990" cy="1795938"/>
      </dsp:txXfrm>
    </dsp:sp>
    <dsp:sp modelId="{AA6F139C-5976-46DF-AFAB-4586940C0FE0}">
      <dsp:nvSpPr>
        <dsp:cNvPr id="0" name=""/>
        <dsp:cNvSpPr/>
      </dsp:nvSpPr>
      <dsp:spPr>
        <a:xfrm rot="10800000">
          <a:off x="0" y="2394585"/>
          <a:ext cx="3745990" cy="2394585"/>
        </a:xfrm>
        <a:prstGeom prst="round1Rect">
          <a:avLst/>
        </a:prstGeom>
        <a:gradFill rotWithShape="0">
          <a:gsLst>
            <a:gs pos="0">
              <a:schemeClr val="accent2">
                <a:hueOff val="-4894083"/>
                <a:satOff val="21595"/>
                <a:lumOff val="-3660"/>
                <a:alphaOff val="0"/>
                <a:tint val="100000"/>
                <a:shade val="85000"/>
                <a:satMod val="100000"/>
                <a:lumMod val="100000"/>
              </a:schemeClr>
            </a:gs>
            <a:gs pos="100000">
              <a:schemeClr val="accent2">
                <a:hueOff val="-4894083"/>
                <a:satOff val="21595"/>
                <a:lumOff val="-366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4894083"/>
              <a:satOff val="21595"/>
              <a:lumOff val="-366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MAHDOLLISUUDET</a:t>
          </a:r>
        </a:p>
        <a:p>
          <a:pPr marL="0" lvl="0" indent="0" algn="ctr" defTabSz="622300">
            <a:lnSpc>
              <a:spcPct val="90000"/>
            </a:lnSpc>
            <a:spcBef>
              <a:spcPct val="0"/>
            </a:spcBef>
            <a:spcAft>
              <a:spcPct val="35000"/>
            </a:spcAft>
            <a:buFont typeface="Wingdings" panose="05000000000000000000" pitchFamily="2" charset="2"/>
            <a:buNone/>
          </a:pPr>
          <a:r>
            <a:rPr lang="fi-FI" sz="1400" kern="1200" dirty="0">
              <a:solidFill>
                <a:schemeClr val="tx1"/>
              </a:solidFill>
              <a:latin typeface="Arial" panose="020B0604020202020204" pitchFamily="34" charset="0"/>
              <a:cs typeface="Arial" panose="020B0604020202020204" pitchFamily="34" charset="0"/>
            </a:rPr>
            <a:t>- Yhteistyö sujuvaa eri toimijoiden kesken</a:t>
          </a:r>
        </a:p>
        <a:p>
          <a:pPr marL="0" lvl="0" indent="0" algn="ctr" defTabSz="622300">
            <a:lnSpc>
              <a:spcPct val="90000"/>
            </a:lnSpc>
            <a:spcBef>
              <a:spcPct val="0"/>
            </a:spcBef>
            <a:spcAft>
              <a:spcPct val="35000"/>
            </a:spcAft>
            <a:buFont typeface="Wingdings" panose="05000000000000000000" pitchFamily="2" charset="2"/>
            <a:buNone/>
          </a:pPr>
          <a:r>
            <a:rPr lang="fi-FI" sz="1400" kern="1200" dirty="0">
              <a:solidFill>
                <a:schemeClr val="tx1"/>
              </a:solidFill>
              <a:latin typeface="Arial" panose="020B0604020202020204" pitchFamily="34" charset="0"/>
              <a:cs typeface="Arial" panose="020B0604020202020204" pitchFamily="34" charset="0"/>
            </a:rPr>
            <a:t>- Itärajan tulevaisuus</a:t>
          </a:r>
        </a:p>
        <a:p>
          <a:pPr marL="0" lvl="0" indent="0" algn="ctr" defTabSz="622300">
            <a:lnSpc>
              <a:spcPct val="90000"/>
            </a:lnSpc>
            <a:spcBef>
              <a:spcPct val="0"/>
            </a:spcBef>
            <a:spcAft>
              <a:spcPct val="35000"/>
            </a:spcAft>
            <a:buFont typeface="Wingdings" panose="05000000000000000000" pitchFamily="2" charset="2"/>
            <a:buNone/>
          </a:pPr>
          <a:r>
            <a:rPr lang="fi-FI" sz="1400" kern="1200" dirty="0">
              <a:solidFill>
                <a:schemeClr val="tx1"/>
              </a:solidFill>
              <a:latin typeface="Arial" panose="020B0604020202020204" pitchFamily="34" charset="0"/>
              <a:cs typeface="Arial" panose="020B0604020202020204" pitchFamily="34" charset="0"/>
            </a:rPr>
            <a:t>- aktiiviset nuoret ja nuorisovaltuusto</a:t>
          </a:r>
        </a:p>
        <a:p>
          <a:pPr marL="0" lvl="0" indent="0" algn="ctr" defTabSz="622300">
            <a:lnSpc>
              <a:spcPct val="90000"/>
            </a:lnSpc>
            <a:spcBef>
              <a:spcPct val="0"/>
            </a:spcBef>
            <a:spcAft>
              <a:spcPct val="35000"/>
            </a:spcAft>
            <a:buFont typeface="Wingdings" panose="05000000000000000000" pitchFamily="2" charset="2"/>
            <a:buNone/>
          </a:pPr>
          <a:r>
            <a:rPr lang="fi-FI" sz="1400" kern="1200" dirty="0">
              <a:solidFill>
                <a:schemeClr val="tx1"/>
              </a:solidFill>
              <a:latin typeface="Arial" panose="020B0604020202020204" pitchFamily="34" charset="0"/>
              <a:cs typeface="Arial" panose="020B0604020202020204" pitchFamily="34" charset="0"/>
            </a:rPr>
            <a:t>- Aktiiviset ikäihmiset</a:t>
          </a:r>
        </a:p>
        <a:p>
          <a:pPr marL="0" lvl="0" indent="0" algn="ctr" defTabSz="622300">
            <a:lnSpc>
              <a:spcPct val="90000"/>
            </a:lnSpc>
            <a:spcBef>
              <a:spcPct val="0"/>
            </a:spcBef>
            <a:spcAft>
              <a:spcPct val="35000"/>
            </a:spcAft>
            <a:buFont typeface="Wingdings" panose="05000000000000000000" pitchFamily="2" charset="2"/>
            <a:buNone/>
          </a:pPr>
          <a:r>
            <a:rPr lang="fi-FI" sz="1400" kern="1200" dirty="0">
              <a:solidFill>
                <a:schemeClr val="tx1"/>
              </a:solidFill>
              <a:latin typeface="Arial" panose="020B0604020202020204" pitchFamily="34" charset="0"/>
              <a:cs typeface="Arial" panose="020B0604020202020204" pitchFamily="34" charset="0"/>
            </a:rPr>
            <a:t>-Luonto</a:t>
          </a:r>
        </a:p>
        <a:p>
          <a:pPr marL="0" lvl="0" indent="0" algn="ctr" defTabSz="622300">
            <a:lnSpc>
              <a:spcPct val="90000"/>
            </a:lnSpc>
            <a:spcBef>
              <a:spcPct val="0"/>
            </a:spcBef>
            <a:spcAft>
              <a:spcPct val="35000"/>
            </a:spcAft>
            <a:buNone/>
          </a:pPr>
          <a:endParaRPr lang="fi-FI" sz="1000" kern="1200" dirty="0"/>
        </a:p>
      </dsp:txBody>
      <dsp:txXfrm rot="10800000">
        <a:off x="0" y="2993231"/>
        <a:ext cx="3745990" cy="1795938"/>
      </dsp:txXfrm>
    </dsp:sp>
    <dsp:sp modelId="{60E26497-BBED-4BEC-A8B4-A80A85FB1998}">
      <dsp:nvSpPr>
        <dsp:cNvPr id="0" name=""/>
        <dsp:cNvSpPr/>
      </dsp:nvSpPr>
      <dsp:spPr>
        <a:xfrm rot="5400000">
          <a:off x="4421693" y="1693427"/>
          <a:ext cx="2394585" cy="3745990"/>
        </a:xfrm>
        <a:prstGeom prst="round1Rect">
          <a:avLst/>
        </a:prstGeom>
        <a:gradFill rotWithShape="0">
          <a:gsLst>
            <a:gs pos="0">
              <a:schemeClr val="accent2">
                <a:hueOff val="-7341125"/>
                <a:satOff val="32393"/>
                <a:lumOff val="-5490"/>
                <a:alphaOff val="0"/>
                <a:tint val="100000"/>
                <a:shade val="85000"/>
                <a:satMod val="100000"/>
                <a:lumMod val="100000"/>
              </a:schemeClr>
            </a:gs>
            <a:gs pos="100000">
              <a:schemeClr val="accent2">
                <a:hueOff val="-7341125"/>
                <a:satOff val="32393"/>
                <a:lumOff val="-549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7341125"/>
              <a:satOff val="32393"/>
              <a:lumOff val="-549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UHAT</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”erakoituminen” / yksinäisyys</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Muuttunut itärajan tilanne</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Nuorten mielenhyvinvointi</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Päihteiden runsas käyttö ja sen seuraukset</a:t>
          </a:r>
        </a:p>
        <a:p>
          <a:pPr marL="0" lvl="0" indent="0" algn="ctr" defTabSz="622300">
            <a:lnSpc>
              <a:spcPct val="90000"/>
            </a:lnSpc>
            <a:spcBef>
              <a:spcPct val="0"/>
            </a:spcBef>
            <a:spcAft>
              <a:spcPct val="35000"/>
            </a:spcAft>
            <a:buNone/>
          </a:pPr>
          <a:r>
            <a:rPr lang="fi-FI" sz="1400" kern="1200" dirty="0">
              <a:solidFill>
                <a:schemeClr val="tx1"/>
              </a:solidFill>
              <a:latin typeface="Arial" panose="020B0604020202020204" pitchFamily="34" charset="0"/>
              <a:cs typeface="Arial" panose="020B0604020202020204" pitchFamily="34" charset="0"/>
            </a:rPr>
            <a:t>- huono-osaisuuden ylisukupolvisuus</a:t>
          </a:r>
        </a:p>
      </dsp:txBody>
      <dsp:txXfrm rot="-5400000">
        <a:off x="3745990" y="2967776"/>
        <a:ext cx="3745990" cy="1795938"/>
      </dsp:txXfrm>
    </dsp:sp>
    <dsp:sp modelId="{E1A0685B-FAB7-45E9-BAEA-4D7682F1DC6A}">
      <dsp:nvSpPr>
        <dsp:cNvPr id="0" name=""/>
        <dsp:cNvSpPr/>
      </dsp:nvSpPr>
      <dsp:spPr>
        <a:xfrm>
          <a:off x="2622193" y="1795938"/>
          <a:ext cx="2247594" cy="1197292"/>
        </a:xfrm>
        <a:prstGeom prst="roundRect">
          <a:avLst/>
        </a:prstGeom>
        <a:gradFill rotWithShape="0">
          <a:gsLst>
            <a:gs pos="0">
              <a:schemeClr val="accent2">
                <a:tint val="40000"/>
                <a:hueOff val="0"/>
                <a:satOff val="0"/>
                <a:lumOff val="0"/>
                <a:alphaOff val="0"/>
                <a:tint val="100000"/>
                <a:shade val="85000"/>
                <a:satMod val="100000"/>
                <a:lumMod val="100000"/>
              </a:schemeClr>
            </a:gs>
            <a:gs pos="100000">
              <a:schemeClr val="accent2">
                <a:tint val="4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tint val="4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dirty="0"/>
            <a:t>Hyvinvoinnin SWOT</a:t>
          </a:r>
        </a:p>
      </dsp:txBody>
      <dsp:txXfrm>
        <a:off x="2680640" y="1854385"/>
        <a:ext cx="2130700" cy="1080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CA1BB-AC11-46FA-B6F3-B1E0517F076E}">
      <dsp:nvSpPr>
        <dsp:cNvPr id="0" name=""/>
        <dsp:cNvSpPr/>
      </dsp:nvSpPr>
      <dsp:spPr>
        <a:xfrm>
          <a:off x="1386033" y="0"/>
          <a:ext cx="5544135" cy="208676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572" tIns="508270" rIns="107572" bIns="508270" numCol="1" spcCol="1270" anchor="ctr" anchorCtr="0">
          <a:noAutofit/>
        </a:bodyPr>
        <a:lstStyle/>
        <a:p>
          <a:pPr marL="0" lvl="0" indent="0" algn="l" defTabSz="533400">
            <a:lnSpc>
              <a:spcPct val="90000"/>
            </a:lnSpc>
            <a:spcBef>
              <a:spcPct val="0"/>
            </a:spcBef>
            <a:spcAft>
              <a:spcPct val="35000"/>
            </a:spcAft>
            <a:buNone/>
          </a:pPr>
          <a:r>
            <a:rPr lang="fi-FI" sz="1200" b="1" kern="1200" dirty="0">
              <a:latin typeface="Arial" panose="020B0604020202020204" pitchFamily="34" charset="0"/>
              <a:cs typeface="Arial" panose="020B0604020202020204" pitchFamily="34" charset="0"/>
            </a:rPr>
            <a:t>LIIKUNNALLINEN ELÄMÄNTAPA LISÄÄNTYY KAIKISSA IKÄRYHMISSÄ </a:t>
          </a:r>
        </a:p>
        <a:p>
          <a:pPr marL="0" lvl="0" indent="0" algn="l" defTabSz="533400">
            <a:lnSpc>
              <a:spcPct val="90000"/>
            </a:lnSpc>
            <a:spcBef>
              <a:spcPct val="0"/>
            </a:spcBef>
            <a:spcAft>
              <a:spcPct val="35000"/>
            </a:spcAft>
            <a:buFont typeface="Wingdings" panose="05000000000000000000" pitchFamily="2" charset="2"/>
            <a:buNone/>
          </a:pPr>
          <a:r>
            <a:rPr lang="fi-FI" sz="1200" kern="1200" dirty="0">
              <a:latin typeface="Arial" panose="020B0604020202020204" pitchFamily="34" charset="0"/>
              <a:cs typeface="Arial" panose="020B0604020202020204" pitchFamily="34" charset="0"/>
            </a:rPr>
            <a:t>(mittari: HYTE-kertoimen indikaattorit ja kouluterveyskyselyn tulokset)</a:t>
          </a:r>
        </a:p>
        <a:p>
          <a:pPr marL="0" lvl="0" indent="0" algn="l" defTabSz="533400">
            <a:lnSpc>
              <a:spcPct val="90000"/>
            </a:lnSpc>
            <a:spcBef>
              <a:spcPct val="0"/>
            </a:spcBef>
            <a:spcAft>
              <a:spcPct val="35000"/>
            </a:spcAft>
            <a:buNone/>
          </a:pPr>
          <a:r>
            <a:rPr lang="fi-FI" sz="1200" b="1" kern="1200" dirty="0">
              <a:latin typeface="Arial" panose="020B0604020202020204" pitchFamily="34" charset="0"/>
              <a:cs typeface="Arial" panose="020B0604020202020204" pitchFamily="34" charset="0"/>
            </a:rPr>
            <a:t>YLIPAINOISTEN LASTEN JA NUORTEN MÄÄR EI ENÄÄ LISÄÄNNY (vuosi 2025) KEHITYSSUUNNAN KÄÄNTÄMINEN PITKÄLLÄ AIKAVÄLILLÄ</a:t>
          </a:r>
        </a:p>
        <a:p>
          <a:pPr marL="0" lvl="0" indent="0" algn="l" defTabSz="533400">
            <a:lnSpc>
              <a:spcPct val="90000"/>
            </a:lnSpc>
            <a:spcBef>
              <a:spcPct val="0"/>
            </a:spcBef>
            <a:spcAft>
              <a:spcPct val="35000"/>
            </a:spcAft>
            <a:buNone/>
          </a:pPr>
          <a:r>
            <a:rPr lang="fi-FI" sz="1200" kern="1200" dirty="0">
              <a:latin typeface="Arial" panose="020B0604020202020204" pitchFamily="34" charset="0"/>
              <a:cs typeface="Arial" panose="020B0604020202020204" pitchFamily="34" charset="0"/>
            </a:rPr>
            <a:t>(mittari: Sotkanet)</a:t>
          </a:r>
        </a:p>
        <a:p>
          <a:pPr marL="0" lvl="0" indent="0" algn="l" defTabSz="533400">
            <a:lnSpc>
              <a:spcPct val="90000"/>
            </a:lnSpc>
            <a:spcBef>
              <a:spcPct val="0"/>
            </a:spcBef>
            <a:spcAft>
              <a:spcPct val="35000"/>
            </a:spcAft>
            <a:buNone/>
          </a:pPr>
          <a:r>
            <a:rPr lang="fi-FI" sz="1200" b="1" kern="1200" dirty="0">
              <a:latin typeface="Arial" panose="020B0604020202020204" pitchFamily="34" charset="0"/>
              <a:cs typeface="Arial" panose="020B0604020202020204" pitchFamily="34" charset="0"/>
            </a:rPr>
            <a:t>EHKÄISEVÄN PÄIHDETYÖN RAKENTEINTA KEHITETÄÄN JA PÄIHTEIDEN KÄYTTÖÄ SAADAAN VÄHENNETTYÄ KAIKISSA IKÄRYHMISSÄ</a:t>
          </a:r>
        </a:p>
        <a:p>
          <a:pPr marL="0" lvl="0" indent="0" algn="l" defTabSz="533400">
            <a:lnSpc>
              <a:spcPct val="90000"/>
            </a:lnSpc>
            <a:spcBef>
              <a:spcPct val="0"/>
            </a:spcBef>
            <a:spcAft>
              <a:spcPct val="35000"/>
            </a:spcAft>
            <a:buNone/>
          </a:pPr>
          <a:r>
            <a:rPr lang="fi-FI" sz="1200" kern="1200" dirty="0">
              <a:latin typeface="Arial" panose="020B0604020202020204" pitchFamily="34" charset="0"/>
              <a:cs typeface="Arial" panose="020B0604020202020204" pitchFamily="34" charset="0"/>
            </a:rPr>
            <a:t>(Mittari: PAKKA-toimintamallin käyttöönottaminen ja kouluterveyskyselyn sekä muiden kyselyiden tulokset)</a:t>
          </a:r>
        </a:p>
      </dsp:txBody>
      <dsp:txXfrm>
        <a:off x="1386033" y="0"/>
        <a:ext cx="5544135" cy="2086769"/>
      </dsp:txXfrm>
    </dsp:sp>
    <dsp:sp modelId="{F91F5E5F-ECBA-4F0C-B28B-C8330C7EACBC}">
      <dsp:nvSpPr>
        <dsp:cNvPr id="0" name=""/>
        <dsp:cNvSpPr/>
      </dsp:nvSpPr>
      <dsp:spPr>
        <a:xfrm>
          <a:off x="0" y="26352"/>
          <a:ext cx="1386033" cy="2001063"/>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344" tIns="197661" rIns="73344" bIns="197661" numCol="1" spcCol="1270" anchor="ctr" anchorCtr="0">
          <a:noAutofit/>
        </a:bodyPr>
        <a:lstStyle/>
        <a:p>
          <a:pPr marL="0" lvl="0" indent="0" algn="ctr" defTabSz="666750">
            <a:lnSpc>
              <a:spcPct val="90000"/>
            </a:lnSpc>
            <a:spcBef>
              <a:spcPct val="0"/>
            </a:spcBef>
            <a:spcAft>
              <a:spcPct val="35000"/>
            </a:spcAft>
            <a:buNone/>
          </a:pPr>
          <a:r>
            <a:rPr lang="fi-FI" sz="1500" kern="1200" dirty="0"/>
            <a:t>TERVEET ELINTAVAT</a:t>
          </a:r>
        </a:p>
      </dsp:txBody>
      <dsp:txXfrm>
        <a:off x="0" y="26352"/>
        <a:ext cx="1386033" cy="2001063"/>
      </dsp:txXfrm>
    </dsp:sp>
    <dsp:sp modelId="{60B3D913-DF62-4AEE-A0DF-D33F53031625}">
      <dsp:nvSpPr>
        <dsp:cNvPr id="0" name=""/>
        <dsp:cNvSpPr/>
      </dsp:nvSpPr>
      <dsp:spPr>
        <a:xfrm>
          <a:off x="1388744" y="2247483"/>
          <a:ext cx="5554980" cy="2001063"/>
        </a:xfrm>
        <a:prstGeom prst="rect">
          <a:avLst/>
        </a:prstGeom>
        <a:solidFill>
          <a:schemeClr val="accent5">
            <a:tint val="40000"/>
            <a:alpha val="90000"/>
            <a:hueOff val="30677"/>
            <a:satOff val="-11401"/>
            <a:lumOff val="91"/>
            <a:alphaOff val="0"/>
          </a:schemeClr>
        </a:solidFill>
        <a:ln w="15875" cap="flat" cmpd="sng" algn="ctr">
          <a:solidFill>
            <a:schemeClr val="accent5">
              <a:tint val="40000"/>
              <a:alpha val="90000"/>
              <a:hueOff val="30677"/>
              <a:satOff val="-11401"/>
              <a:lumOff val="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782" tIns="508270" rIns="107782" bIns="508270" numCol="1" spcCol="1270" anchor="ctr" anchorCtr="0">
          <a:noAutofit/>
        </a:bodyPr>
        <a:lstStyle/>
        <a:p>
          <a:pPr marL="0" lvl="0" indent="0" algn="l" defTabSz="533400">
            <a:lnSpc>
              <a:spcPct val="90000"/>
            </a:lnSpc>
            <a:spcBef>
              <a:spcPct val="0"/>
            </a:spcBef>
            <a:spcAft>
              <a:spcPct val="35000"/>
            </a:spcAft>
            <a:buNone/>
          </a:pPr>
          <a:r>
            <a:rPr lang="fi-FI" sz="1200" b="1" kern="1200" dirty="0">
              <a:latin typeface="Arial" panose="020B0604020202020204" pitchFamily="34" charset="0"/>
              <a:cs typeface="Arial" panose="020B0604020202020204" pitchFamily="34" charset="0"/>
            </a:rPr>
            <a:t>YKSINÄISYYS VÄHENEE KAIKISSA IKÄRYHMISSÄ </a:t>
          </a:r>
        </a:p>
        <a:p>
          <a:pPr marL="0" lvl="0" indent="0" algn="l" defTabSz="533400">
            <a:lnSpc>
              <a:spcPct val="90000"/>
            </a:lnSpc>
            <a:spcBef>
              <a:spcPct val="0"/>
            </a:spcBef>
            <a:spcAft>
              <a:spcPct val="35000"/>
            </a:spcAft>
            <a:buNone/>
          </a:pPr>
          <a:r>
            <a:rPr lang="fi-FI" sz="1200" kern="1200" dirty="0">
              <a:latin typeface="Arial" panose="020B0604020202020204" pitchFamily="34" charset="0"/>
              <a:cs typeface="Arial" panose="020B0604020202020204" pitchFamily="34" charset="0"/>
            </a:rPr>
            <a:t>(mittari: kouluterveyskysely, </a:t>
          </a:r>
          <a:r>
            <a:rPr lang="fi-FI" sz="1200" kern="1200" dirty="0" err="1">
              <a:latin typeface="Arial" panose="020B0604020202020204" pitchFamily="34" charset="0"/>
              <a:cs typeface="Arial" panose="020B0604020202020204" pitchFamily="34" charset="0"/>
            </a:rPr>
            <a:t>FINterveys</a:t>
          </a:r>
          <a:r>
            <a:rPr lang="fi-FI" sz="1200" kern="1200" dirty="0">
              <a:latin typeface="Arial" panose="020B0604020202020204" pitchFamily="34" charset="0"/>
              <a:cs typeface="Arial" panose="020B0604020202020204" pitchFamily="34" charset="0"/>
            </a:rPr>
            <a:t>)</a:t>
          </a:r>
        </a:p>
        <a:p>
          <a:pPr marL="0" lvl="0" indent="0" algn="l" defTabSz="533400">
            <a:lnSpc>
              <a:spcPct val="90000"/>
            </a:lnSpc>
            <a:spcBef>
              <a:spcPct val="0"/>
            </a:spcBef>
            <a:spcAft>
              <a:spcPct val="35000"/>
            </a:spcAft>
            <a:buNone/>
          </a:pPr>
          <a:endParaRPr lang="fi-FI" sz="1200" kern="1200" dirty="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r>
            <a:rPr lang="fi-FI" sz="1200" b="1" kern="1200" dirty="0">
              <a:latin typeface="Arial" panose="020B0604020202020204" pitchFamily="34" charset="0"/>
              <a:cs typeface="Arial" panose="020B0604020202020204" pitchFamily="34" charset="0"/>
            </a:rPr>
            <a:t>LASTEN JA NUORTEN MIELENTERVEYS VAHVISTUU</a:t>
          </a:r>
        </a:p>
        <a:p>
          <a:pPr marL="0" lvl="0" indent="0" algn="l" defTabSz="533400">
            <a:lnSpc>
              <a:spcPct val="90000"/>
            </a:lnSpc>
            <a:spcBef>
              <a:spcPct val="0"/>
            </a:spcBef>
            <a:spcAft>
              <a:spcPct val="35000"/>
            </a:spcAft>
            <a:buNone/>
          </a:pPr>
          <a:r>
            <a:rPr lang="fi-FI" sz="1200" kern="1200" dirty="0">
              <a:latin typeface="Arial" panose="020B0604020202020204" pitchFamily="34" charset="0"/>
              <a:cs typeface="Arial" panose="020B0604020202020204" pitchFamily="34" charset="0"/>
            </a:rPr>
            <a:t>(mittari: kouluterveyskysely)</a:t>
          </a:r>
        </a:p>
      </dsp:txBody>
      <dsp:txXfrm>
        <a:off x="1388744" y="2247483"/>
        <a:ext cx="5554980" cy="2001063"/>
      </dsp:txXfrm>
    </dsp:sp>
    <dsp:sp modelId="{E86951A5-98DD-4E61-AB0C-C8FD979F3C82}">
      <dsp:nvSpPr>
        <dsp:cNvPr id="0" name=""/>
        <dsp:cNvSpPr/>
      </dsp:nvSpPr>
      <dsp:spPr>
        <a:xfrm>
          <a:off x="0" y="2209382"/>
          <a:ext cx="1388745" cy="2001063"/>
        </a:xfrm>
        <a:prstGeom prst="rect">
          <a:avLst/>
        </a:prstGeom>
        <a:solidFill>
          <a:schemeClr val="accent5">
            <a:hueOff val="-75317"/>
            <a:satOff val="-14450"/>
            <a:lumOff val="2059"/>
            <a:alphaOff val="0"/>
          </a:schemeClr>
        </a:solidFill>
        <a:ln w="15875" cap="flat" cmpd="sng" algn="ctr">
          <a:solidFill>
            <a:schemeClr val="accent5">
              <a:hueOff val="-75317"/>
              <a:satOff val="-1445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488" tIns="197661" rIns="73488" bIns="197661" numCol="1" spcCol="1270" anchor="ctr" anchorCtr="0">
          <a:noAutofit/>
        </a:bodyPr>
        <a:lstStyle/>
        <a:p>
          <a:pPr marL="0" lvl="0" indent="0" algn="ctr" defTabSz="666750">
            <a:lnSpc>
              <a:spcPct val="90000"/>
            </a:lnSpc>
            <a:spcBef>
              <a:spcPct val="0"/>
            </a:spcBef>
            <a:spcAft>
              <a:spcPct val="35000"/>
            </a:spcAft>
            <a:buNone/>
          </a:pPr>
          <a:r>
            <a:rPr lang="fi-FI" sz="1500" kern="1200"/>
            <a:t>MIELEN HYVINVOINTI</a:t>
          </a:r>
        </a:p>
      </dsp:txBody>
      <dsp:txXfrm>
        <a:off x="0" y="2209382"/>
        <a:ext cx="1388745" cy="2001063"/>
      </dsp:txXfrm>
    </dsp:sp>
    <dsp:sp modelId="{12D572ED-5479-44A8-838F-59C4F2EC83DF}">
      <dsp:nvSpPr>
        <dsp:cNvPr id="0" name=""/>
        <dsp:cNvSpPr/>
      </dsp:nvSpPr>
      <dsp:spPr>
        <a:xfrm>
          <a:off x="1355373" y="4330510"/>
          <a:ext cx="5554980" cy="2001063"/>
        </a:xfrm>
        <a:prstGeom prst="rect">
          <a:avLst/>
        </a:prstGeom>
        <a:solidFill>
          <a:schemeClr val="accent5">
            <a:tint val="40000"/>
            <a:alpha val="90000"/>
            <a:hueOff val="61354"/>
            <a:satOff val="-22803"/>
            <a:lumOff val="183"/>
            <a:alphaOff val="0"/>
          </a:schemeClr>
        </a:solidFill>
        <a:ln w="15875" cap="flat" cmpd="sng" algn="ctr">
          <a:solidFill>
            <a:schemeClr val="accent5">
              <a:tint val="40000"/>
              <a:alpha val="90000"/>
              <a:hueOff val="61354"/>
              <a:satOff val="-22803"/>
              <a:lumOff val="1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782" tIns="508270" rIns="107782" bIns="508270" numCol="1" spcCol="1270" anchor="ctr" anchorCtr="0">
          <a:noAutofit/>
        </a:bodyPr>
        <a:lstStyle/>
        <a:p>
          <a:pPr marL="0" lvl="0" indent="0" algn="l" defTabSz="533400">
            <a:lnSpc>
              <a:spcPct val="90000"/>
            </a:lnSpc>
            <a:spcBef>
              <a:spcPct val="0"/>
            </a:spcBef>
            <a:spcAft>
              <a:spcPct val="35000"/>
            </a:spcAft>
            <a:buNone/>
          </a:pPr>
          <a:r>
            <a:rPr lang="fi-FI" sz="1200" b="1" kern="1200" dirty="0">
              <a:latin typeface="Arial" panose="020B0604020202020204" pitchFamily="34" charset="0"/>
              <a:cs typeface="Arial" panose="020B0604020202020204" pitchFamily="34" charset="0"/>
            </a:rPr>
            <a:t>TUETAAN YHDISTYSTEN KANSALAISTOIMINTAA </a:t>
          </a:r>
        </a:p>
        <a:p>
          <a:pPr marL="0" lvl="0" indent="0" algn="l" defTabSz="533400">
            <a:lnSpc>
              <a:spcPct val="90000"/>
            </a:lnSpc>
            <a:spcBef>
              <a:spcPct val="0"/>
            </a:spcBef>
            <a:spcAft>
              <a:spcPct val="35000"/>
            </a:spcAft>
            <a:buNone/>
          </a:pPr>
          <a:r>
            <a:rPr lang="fi-FI" sz="1200" kern="1200" dirty="0">
              <a:latin typeface="Arial" panose="020B0604020202020204" pitchFamily="34" charset="0"/>
              <a:cs typeface="Arial" panose="020B0604020202020204" pitchFamily="34" charset="0"/>
            </a:rPr>
            <a:t>(mittari: kuntalaiskysely)</a:t>
          </a:r>
        </a:p>
        <a:p>
          <a:pPr marL="0" lvl="0" indent="0" algn="l" defTabSz="533400">
            <a:lnSpc>
              <a:spcPct val="90000"/>
            </a:lnSpc>
            <a:spcBef>
              <a:spcPct val="0"/>
            </a:spcBef>
            <a:spcAft>
              <a:spcPct val="35000"/>
            </a:spcAft>
            <a:buNone/>
          </a:pPr>
          <a:r>
            <a:rPr lang="fi-FI" sz="1200" b="1" kern="1200" dirty="0">
              <a:latin typeface="Arial" panose="020B0604020202020204" pitchFamily="34" charset="0"/>
              <a:cs typeface="Arial" panose="020B0604020202020204" pitchFamily="34" charset="0"/>
            </a:rPr>
            <a:t>LISÄTÄÄN KUNTALAISTEN OSALLISUUDEN KOKEMUKSIA </a:t>
          </a:r>
        </a:p>
        <a:p>
          <a:pPr marL="0" lvl="0" indent="0" algn="l" defTabSz="533400">
            <a:lnSpc>
              <a:spcPct val="90000"/>
            </a:lnSpc>
            <a:spcBef>
              <a:spcPct val="0"/>
            </a:spcBef>
            <a:spcAft>
              <a:spcPct val="35000"/>
            </a:spcAft>
            <a:buNone/>
          </a:pPr>
          <a:r>
            <a:rPr lang="fi-FI" sz="1200" kern="1200" dirty="0">
              <a:latin typeface="Arial" panose="020B0604020202020204" pitchFamily="34" charset="0"/>
              <a:cs typeface="Arial" panose="020B0604020202020204" pitchFamily="34" charset="0"/>
            </a:rPr>
            <a:t>(mittari: THL-osallisuusindikaattori)</a:t>
          </a:r>
        </a:p>
        <a:p>
          <a:pPr marL="0" lvl="0" indent="0" algn="l" defTabSz="488950">
            <a:lnSpc>
              <a:spcPct val="90000"/>
            </a:lnSpc>
            <a:spcBef>
              <a:spcPct val="0"/>
            </a:spcBef>
            <a:spcAft>
              <a:spcPct val="35000"/>
            </a:spcAft>
            <a:buNone/>
          </a:pPr>
          <a:endParaRPr lang="fi-FI" sz="1100" kern="1200" dirty="0"/>
        </a:p>
      </dsp:txBody>
      <dsp:txXfrm>
        <a:off x="1355373" y="4330510"/>
        <a:ext cx="5554980" cy="2001063"/>
      </dsp:txXfrm>
    </dsp:sp>
    <dsp:sp modelId="{9B01292F-B437-48BE-869B-9B7CB956A4F3}">
      <dsp:nvSpPr>
        <dsp:cNvPr id="0" name=""/>
        <dsp:cNvSpPr/>
      </dsp:nvSpPr>
      <dsp:spPr>
        <a:xfrm>
          <a:off x="0" y="4330510"/>
          <a:ext cx="1388745" cy="2001063"/>
        </a:xfrm>
        <a:prstGeom prst="rect">
          <a:avLst/>
        </a:prstGeom>
        <a:solidFill>
          <a:schemeClr val="accent5">
            <a:hueOff val="-150635"/>
            <a:satOff val="-28901"/>
            <a:lumOff val="4118"/>
            <a:alphaOff val="0"/>
          </a:schemeClr>
        </a:solidFill>
        <a:ln w="15875"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488" tIns="197661" rIns="73488" bIns="197661" numCol="1" spcCol="1270" anchor="ctr" anchorCtr="0">
          <a:noAutofit/>
        </a:bodyPr>
        <a:lstStyle/>
        <a:p>
          <a:pPr marL="0" lvl="0" indent="0" algn="ctr" defTabSz="666750">
            <a:lnSpc>
              <a:spcPct val="90000"/>
            </a:lnSpc>
            <a:spcBef>
              <a:spcPct val="0"/>
            </a:spcBef>
            <a:spcAft>
              <a:spcPct val="35000"/>
            </a:spcAft>
            <a:buNone/>
          </a:pPr>
          <a:r>
            <a:rPr lang="fi-FI" sz="1500" kern="1200"/>
            <a:t>OSALLISUUS JA YHTEISÖLLISYYS</a:t>
          </a:r>
        </a:p>
      </dsp:txBody>
      <dsp:txXfrm>
        <a:off x="0" y="4330510"/>
        <a:ext cx="1388745" cy="20010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B2DEDFA3-FB82-404D-9D3F-12227B2DB401}" type="datetimeFigureOut">
              <a:rPr lang="fi-FI" smtClean="0"/>
              <a:t>7.6.2022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07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2DEDFA3-FB82-404D-9D3F-12227B2DB401}" type="datetimeFigureOut">
              <a:rPr lang="fi-FI" smtClean="0"/>
              <a:t>7.6.2022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173049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2DEDFA3-FB82-404D-9D3F-12227B2DB401}" type="datetimeFigureOut">
              <a:rPr lang="fi-FI" smtClean="0"/>
              <a:t>7.6.2022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07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2DEDFA3-FB82-404D-9D3F-12227B2DB401}" type="datetimeFigureOut">
              <a:rPr lang="fi-FI" smtClean="0"/>
              <a:t>7.6.2022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411171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2DEDFA3-FB82-404D-9D3F-12227B2DB401}" type="datetimeFigureOut">
              <a:rPr lang="fi-FI" smtClean="0"/>
              <a:t>7.6.2022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79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2DEDFA3-FB82-404D-9D3F-12227B2DB401}" type="datetimeFigureOut">
              <a:rPr lang="fi-FI" smtClean="0"/>
              <a:t>7.6.2022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357956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2DEDFA3-FB82-404D-9D3F-12227B2DB401}" type="datetimeFigureOut">
              <a:rPr lang="fi-FI" smtClean="0"/>
              <a:t>7.6.2022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203839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B2DEDFA3-FB82-404D-9D3F-12227B2DB401}" type="datetimeFigureOut">
              <a:rPr lang="fi-FI" smtClean="0"/>
              <a:t>7.6.2022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102235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DFA3-FB82-404D-9D3F-12227B2DB401}" type="datetimeFigureOut">
              <a:rPr lang="fi-FI" smtClean="0"/>
              <a:t>7.6.2022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414591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2DEDFA3-FB82-404D-9D3F-12227B2DB401}" type="datetimeFigureOut">
              <a:rPr lang="fi-FI" smtClean="0"/>
              <a:t>7.6.2022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73275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2DEDFA3-FB82-404D-9D3F-12227B2DB401}" type="datetimeFigureOut">
              <a:rPr lang="fi-FI" smtClean="0"/>
              <a:t>7.6.2022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E3A957A-EDE9-4B45-B7F1-F3CC311643BA}" type="slidenum">
              <a:rPr lang="fi-FI" smtClean="0"/>
              <a:t>‹#›</a:t>
            </a:fld>
            <a:endParaRPr lang="fi-FI"/>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64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2DEDFA3-FB82-404D-9D3F-12227B2DB401}" type="datetimeFigureOut">
              <a:rPr lang="fi-FI" smtClean="0"/>
              <a:t>7.6.2022</a:t>
            </a:fld>
            <a:endParaRPr lang="fi-FI"/>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fi-FI"/>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E3A957A-EDE9-4B45-B7F1-F3CC311643BA}" type="slidenum">
              <a:rPr lang="fi-FI" smtClean="0"/>
              <a:t>‹#›</a:t>
            </a:fld>
            <a:endParaRPr lang="fi-FI"/>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655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9">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1">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8986FF-0AB3-4055-9D65-E03CB975988C}"/>
              </a:ext>
            </a:extLst>
          </p:cNvPr>
          <p:cNvSpPr>
            <a:spLocks noGrp="1"/>
          </p:cNvSpPr>
          <p:nvPr>
            <p:ph type="ctrTitle"/>
          </p:nvPr>
        </p:nvSpPr>
        <p:spPr>
          <a:xfrm>
            <a:off x="634276" y="640080"/>
            <a:ext cx="4208656" cy="3034857"/>
          </a:xfrm>
        </p:spPr>
        <p:txBody>
          <a:bodyPr anchor="b">
            <a:normAutofit/>
          </a:bodyPr>
          <a:lstStyle/>
          <a:p>
            <a:r>
              <a:rPr lang="fi-FI" sz="3400">
                <a:solidFill>
                  <a:srgbClr val="FFFFFF"/>
                </a:solidFill>
              </a:rPr>
              <a:t>Tohmajärven hyvinvointisuunnitelma</a:t>
            </a:r>
          </a:p>
        </p:txBody>
      </p:sp>
      <p:sp>
        <p:nvSpPr>
          <p:cNvPr id="3" name="Alaotsikko 2">
            <a:extLst>
              <a:ext uri="{FF2B5EF4-FFF2-40B4-BE49-F238E27FC236}">
                <a16:creationId xmlns:a16="http://schemas.microsoft.com/office/drawing/2014/main" id="{5294134A-0B16-4280-8D3B-CBCE1F0081A0}"/>
              </a:ext>
            </a:extLst>
          </p:cNvPr>
          <p:cNvSpPr>
            <a:spLocks noGrp="1"/>
          </p:cNvSpPr>
          <p:nvPr>
            <p:ph type="subTitle" idx="1"/>
          </p:nvPr>
        </p:nvSpPr>
        <p:spPr>
          <a:xfrm>
            <a:off x="638921" y="3849539"/>
            <a:ext cx="4204012" cy="2359417"/>
          </a:xfrm>
        </p:spPr>
        <p:txBody>
          <a:bodyPr anchor="t">
            <a:normAutofit/>
          </a:bodyPr>
          <a:lstStyle/>
          <a:p>
            <a:pPr algn="r"/>
            <a:r>
              <a:rPr lang="fi-FI" sz="1600">
                <a:solidFill>
                  <a:srgbClr val="FFFFFF"/>
                </a:solidFill>
              </a:rPr>
              <a:t>2022-2025</a:t>
            </a:r>
          </a:p>
        </p:txBody>
      </p:sp>
      <p:cxnSp>
        <p:nvCxnSpPr>
          <p:cNvPr id="37" name="Straight Connector 13">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Kuva 4" descr="Sininen kukat">
            <a:extLst>
              <a:ext uri="{FF2B5EF4-FFF2-40B4-BE49-F238E27FC236}">
                <a16:creationId xmlns:a16="http://schemas.microsoft.com/office/drawing/2014/main" id="{06C47288-74E3-48D8-B7D1-C90348BDE067}"/>
              </a:ext>
            </a:extLst>
          </p:cNvPr>
          <p:cNvPicPr>
            <a:picLocks noChangeAspect="1"/>
          </p:cNvPicPr>
          <p:nvPr/>
        </p:nvPicPr>
        <p:blipFill rotWithShape="1">
          <a:blip r:embed="rId2">
            <a:extLst>
              <a:ext uri="{28A0092B-C50C-407E-A947-70E740481C1C}">
                <a14:useLocalDpi xmlns:a14="http://schemas.microsoft.com/office/drawing/2010/main" val="0"/>
              </a:ext>
            </a:extLst>
          </a:blip>
          <a:srcRect l="18376" r="26578" b="1"/>
          <a:stretch/>
        </p:blipFill>
        <p:spPr>
          <a:xfrm>
            <a:off x="6096000" y="640080"/>
            <a:ext cx="5459470" cy="5578816"/>
          </a:xfrm>
          <a:prstGeom prst="rect">
            <a:avLst/>
          </a:prstGeom>
        </p:spPr>
      </p:pic>
    </p:spTree>
    <p:extLst>
      <p:ext uri="{BB962C8B-B14F-4D97-AF65-F5344CB8AC3E}">
        <p14:creationId xmlns:p14="http://schemas.microsoft.com/office/powerpoint/2010/main" val="200094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C4263D5-8098-4EB6-964C-83A0E23F5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A8421D91-74B0-4049-948E-92CCA3A6F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341DC2C-4CEC-4B5C-8885-10D2B6A6564F}"/>
              </a:ext>
            </a:extLst>
          </p:cNvPr>
          <p:cNvSpPr>
            <a:spLocks noGrp="1"/>
          </p:cNvSpPr>
          <p:nvPr>
            <p:ph type="title"/>
          </p:nvPr>
        </p:nvSpPr>
        <p:spPr>
          <a:xfrm>
            <a:off x="8187269" y="643467"/>
            <a:ext cx="3415612" cy="5571066"/>
          </a:xfrm>
        </p:spPr>
        <p:txBody>
          <a:bodyPr>
            <a:normAutofit/>
          </a:bodyPr>
          <a:lstStyle/>
          <a:p>
            <a:r>
              <a:rPr lang="fi-FI" sz="3500">
                <a:solidFill>
                  <a:srgbClr val="FFFFFF"/>
                </a:solidFill>
              </a:rPr>
              <a:t>Tohmajärveläisten Yhteinen hyvinvointi</a:t>
            </a:r>
          </a:p>
        </p:txBody>
      </p:sp>
      <p:graphicFrame>
        <p:nvGraphicFramePr>
          <p:cNvPr id="4" name="Sisällön paikkamerkki 3">
            <a:extLst>
              <a:ext uri="{FF2B5EF4-FFF2-40B4-BE49-F238E27FC236}">
                <a16:creationId xmlns:a16="http://schemas.microsoft.com/office/drawing/2014/main" id="{769C0F4A-4002-4F2D-9EFF-181A426F6018}"/>
              </a:ext>
            </a:extLst>
          </p:cNvPr>
          <p:cNvGraphicFramePr>
            <a:graphicFrameLocks noGrp="1"/>
          </p:cNvGraphicFramePr>
          <p:nvPr>
            <p:ph idx="1"/>
            <p:extLst>
              <p:ext uri="{D42A27DB-BD31-4B8C-83A1-F6EECF244321}">
                <p14:modId xmlns:p14="http://schemas.microsoft.com/office/powerpoint/2010/main" val="1387816411"/>
              </p:ext>
            </p:extLst>
          </p:nvPr>
        </p:nvGraphicFramePr>
        <p:xfrm>
          <a:off x="390526" y="428625"/>
          <a:ext cx="6810374" cy="600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4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880BE9B-2849-495A-AB0E-E80D71B32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7F2FF63-16DF-4B2A-BB5D-6A4B939791D0}"/>
              </a:ext>
            </a:extLst>
          </p:cNvPr>
          <p:cNvSpPr>
            <a:spLocks noGrp="1"/>
          </p:cNvSpPr>
          <p:nvPr>
            <p:ph type="title"/>
          </p:nvPr>
        </p:nvSpPr>
        <p:spPr>
          <a:xfrm>
            <a:off x="310039" y="640080"/>
            <a:ext cx="3429855" cy="5613236"/>
          </a:xfrm>
        </p:spPr>
        <p:txBody>
          <a:bodyPr anchor="ctr">
            <a:normAutofit/>
          </a:bodyPr>
          <a:lstStyle/>
          <a:p>
            <a:r>
              <a:rPr lang="fi-FI">
                <a:solidFill>
                  <a:srgbClr val="FFFFFF"/>
                </a:solidFill>
              </a:rPr>
              <a:t>Hyvinvoinnin swot-analyysi</a:t>
            </a:r>
          </a:p>
        </p:txBody>
      </p:sp>
      <p:graphicFrame>
        <p:nvGraphicFramePr>
          <p:cNvPr id="4" name="Sisällön paikkamerkki 3">
            <a:extLst>
              <a:ext uri="{FF2B5EF4-FFF2-40B4-BE49-F238E27FC236}">
                <a16:creationId xmlns:a16="http://schemas.microsoft.com/office/drawing/2014/main" id="{358960F9-DBFC-4817-B052-29E1FBCB2A8A}"/>
              </a:ext>
            </a:extLst>
          </p:cNvPr>
          <p:cNvGraphicFramePr>
            <a:graphicFrameLocks noGrp="1"/>
          </p:cNvGraphicFramePr>
          <p:nvPr>
            <p:ph idx="1"/>
            <p:extLst>
              <p:ext uri="{D42A27DB-BD31-4B8C-83A1-F6EECF244321}">
                <p14:modId xmlns:p14="http://schemas.microsoft.com/office/powerpoint/2010/main" val="232604472"/>
              </p:ext>
            </p:extLst>
          </p:nvPr>
        </p:nvGraphicFramePr>
        <p:xfrm>
          <a:off x="4379975" y="640080"/>
          <a:ext cx="7491981" cy="4789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05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3C4263D5-8098-4EB6-964C-83A0E23F5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A8421D91-74B0-4049-948E-92CCA3A6F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F7813A1-0E0F-4794-862A-8061166C6DA6}"/>
              </a:ext>
            </a:extLst>
          </p:cNvPr>
          <p:cNvSpPr>
            <a:spLocks noGrp="1"/>
          </p:cNvSpPr>
          <p:nvPr>
            <p:ph type="title"/>
          </p:nvPr>
        </p:nvSpPr>
        <p:spPr>
          <a:xfrm>
            <a:off x="8160094" y="643467"/>
            <a:ext cx="3415612" cy="5571066"/>
          </a:xfrm>
        </p:spPr>
        <p:txBody>
          <a:bodyPr>
            <a:normAutofit/>
          </a:bodyPr>
          <a:lstStyle/>
          <a:p>
            <a:r>
              <a:rPr lang="fi-FI">
                <a:solidFill>
                  <a:srgbClr val="FFFFFF"/>
                </a:solidFill>
              </a:rPr>
              <a:t>Hyvinvoinnin painopisteet</a:t>
            </a:r>
          </a:p>
        </p:txBody>
      </p:sp>
      <p:graphicFrame>
        <p:nvGraphicFramePr>
          <p:cNvPr id="11" name="Sisällön paikkamerkki 10">
            <a:extLst>
              <a:ext uri="{FF2B5EF4-FFF2-40B4-BE49-F238E27FC236}">
                <a16:creationId xmlns:a16="http://schemas.microsoft.com/office/drawing/2014/main" id="{325DDD04-6E36-4B60-92CF-EB1F890637EA}"/>
              </a:ext>
            </a:extLst>
          </p:cNvPr>
          <p:cNvGraphicFramePr>
            <a:graphicFrameLocks noGrp="1"/>
          </p:cNvGraphicFramePr>
          <p:nvPr>
            <p:ph idx="1"/>
            <p:extLst>
              <p:ext uri="{D42A27DB-BD31-4B8C-83A1-F6EECF244321}">
                <p14:modId xmlns:p14="http://schemas.microsoft.com/office/powerpoint/2010/main" val="1461946499"/>
              </p:ext>
            </p:extLst>
          </p:nvPr>
        </p:nvGraphicFramePr>
        <p:xfrm>
          <a:off x="323849" y="304801"/>
          <a:ext cx="6943725" cy="6334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91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B983CC-9921-43B6-9D1F-91E27A683BC3}"/>
              </a:ext>
            </a:extLst>
          </p:cNvPr>
          <p:cNvSpPr>
            <a:spLocks noGrp="1"/>
          </p:cNvSpPr>
          <p:nvPr>
            <p:ph type="title"/>
          </p:nvPr>
        </p:nvSpPr>
        <p:spPr/>
        <p:txBody>
          <a:bodyPr/>
          <a:lstStyle/>
          <a:p>
            <a:r>
              <a:rPr lang="fi-FI" dirty="0"/>
              <a:t>TERVEET ELINTAVAT</a:t>
            </a:r>
          </a:p>
        </p:txBody>
      </p:sp>
      <p:sp>
        <p:nvSpPr>
          <p:cNvPr id="3" name="Tekstin paikkamerkki 2">
            <a:extLst>
              <a:ext uri="{FF2B5EF4-FFF2-40B4-BE49-F238E27FC236}">
                <a16:creationId xmlns:a16="http://schemas.microsoft.com/office/drawing/2014/main" id="{C2D5FA54-E69D-4A5F-B987-906E1CB7991E}"/>
              </a:ext>
            </a:extLst>
          </p:cNvPr>
          <p:cNvSpPr>
            <a:spLocks noGrp="1"/>
          </p:cNvSpPr>
          <p:nvPr>
            <p:ph type="body" idx="1"/>
          </p:nvPr>
        </p:nvSpPr>
        <p:spPr/>
        <p:txBody>
          <a:bodyPr/>
          <a:lstStyle/>
          <a:p>
            <a:r>
              <a:rPr lang="fi-FI" dirty="0"/>
              <a:t>Terveet elintavat tukevat hyvinvointia</a:t>
            </a:r>
          </a:p>
        </p:txBody>
      </p:sp>
      <p:sp>
        <p:nvSpPr>
          <p:cNvPr id="4" name="Sisällön paikkamerkki 3">
            <a:extLst>
              <a:ext uri="{FF2B5EF4-FFF2-40B4-BE49-F238E27FC236}">
                <a16:creationId xmlns:a16="http://schemas.microsoft.com/office/drawing/2014/main" id="{6C223F5E-42FA-441A-A6F5-8DC9CDCC5BC6}"/>
              </a:ext>
            </a:extLst>
          </p:cNvPr>
          <p:cNvSpPr>
            <a:spLocks noGrp="1"/>
          </p:cNvSpPr>
          <p:nvPr>
            <p:ph sz="half" idx="2"/>
          </p:nvPr>
        </p:nvSpPr>
        <p:spPr/>
        <p:txBody>
          <a:bodyPr>
            <a:normAutofit fontScale="77500" lnSpcReduction="20000"/>
          </a:bodyPr>
          <a:lstStyle/>
          <a:p>
            <a:r>
              <a:rPr lang="fi-FI"/>
              <a:t>Terveiden elintapojen </a:t>
            </a:r>
            <a:r>
              <a:rPr lang="fi-FI" dirty="0"/>
              <a:t>kolme peruskiveä ovat uni, ravinto ja liikunta. Terveiden elintapojen edistämisessä on tärkeää huomioida erityisesti edellä mainitut osa-alueet. Näiden elementtien ollessa kunnossa heijastuu se myös mielenhyvinvointiin sekä muihin elämän osa-alueisiin kuten mm. työ- ja perhe-elämään. Tohmajärven kouluterveyskyselyn (2021) tulosten perusteella aivan erityistä huomiota tulee kuitenkin kiinnittää päihteiden käytön vähentämiseen.</a:t>
            </a:r>
          </a:p>
          <a:p>
            <a:r>
              <a:rPr lang="fi-FI" dirty="0"/>
              <a:t>Terveiden elintapojen edistämisessä hyödynnetään Tohmajärvellä erityisesti alueen kaunista ja monipuolista luontoa, joka tarjoaa monipuolisia liikunta- ja virkistysmahdollisuuksia.</a:t>
            </a:r>
          </a:p>
        </p:txBody>
      </p:sp>
      <p:sp>
        <p:nvSpPr>
          <p:cNvPr id="5" name="Tekstin paikkamerkki 4">
            <a:extLst>
              <a:ext uri="{FF2B5EF4-FFF2-40B4-BE49-F238E27FC236}">
                <a16:creationId xmlns:a16="http://schemas.microsoft.com/office/drawing/2014/main" id="{1E64F059-4AB7-491C-9C85-BBDC263150C9}"/>
              </a:ext>
            </a:extLst>
          </p:cNvPr>
          <p:cNvSpPr>
            <a:spLocks noGrp="1"/>
          </p:cNvSpPr>
          <p:nvPr>
            <p:ph type="body" sz="quarter" idx="3"/>
          </p:nvPr>
        </p:nvSpPr>
        <p:spPr/>
        <p:txBody>
          <a:bodyPr/>
          <a:lstStyle/>
          <a:p>
            <a:r>
              <a:rPr lang="fi-FI" dirty="0"/>
              <a:t>Tavoitteet</a:t>
            </a:r>
          </a:p>
        </p:txBody>
      </p:sp>
      <p:sp>
        <p:nvSpPr>
          <p:cNvPr id="6" name="Sisällön paikkamerkki 5">
            <a:extLst>
              <a:ext uri="{FF2B5EF4-FFF2-40B4-BE49-F238E27FC236}">
                <a16:creationId xmlns:a16="http://schemas.microsoft.com/office/drawing/2014/main" id="{277E6E0D-E9A6-4431-9162-5FACAE8F2A22}"/>
              </a:ext>
            </a:extLst>
          </p:cNvPr>
          <p:cNvSpPr>
            <a:spLocks noGrp="1"/>
          </p:cNvSpPr>
          <p:nvPr>
            <p:ph sz="quarter" idx="4"/>
          </p:nvPr>
        </p:nvSpPr>
        <p:spPr/>
        <p:txBody>
          <a:bodyPr>
            <a:normAutofit fontScale="77500" lnSpcReduction="20000"/>
          </a:bodyPr>
          <a:lstStyle/>
          <a:p>
            <a:pPr lvl="0"/>
            <a:r>
              <a:rPr lang="fi-FI" dirty="0"/>
              <a:t>- liikunnallinen elämäntapa lisääntyy kaikissa ikäryhmissä (mittari: HYTE-kertoimen indikaattorit ja kouluterveyskyselyn tulokset)</a:t>
            </a:r>
          </a:p>
          <a:p>
            <a:pPr lvl="0"/>
            <a:r>
              <a:rPr lang="fi-FI" dirty="0"/>
              <a:t>- ylipainoisten lasten ja nuorten määrä ei enää lisäänny (vuosi 2025), kehityssuunnan kääntäminen pitkällä aikavälillä (mittari: Sotkanet)</a:t>
            </a:r>
          </a:p>
          <a:p>
            <a:pPr lvl="0"/>
            <a:r>
              <a:rPr lang="fi-FI" dirty="0"/>
              <a:t>- ehkäisevän päihdetyön rakenteita kehitetään ja päihteiden käyttöä saadaan vähennettyä kaikissa ikäryhmissä (Mittari: PAKKA-toimintamallin käyttöönottaminen ja kouluterveyskyselyn sekä muiden kyselyiden tulokset)</a:t>
            </a:r>
          </a:p>
        </p:txBody>
      </p:sp>
    </p:spTree>
    <p:extLst>
      <p:ext uri="{BB962C8B-B14F-4D97-AF65-F5344CB8AC3E}">
        <p14:creationId xmlns:p14="http://schemas.microsoft.com/office/powerpoint/2010/main" val="341425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15142F-76E5-4A6C-9113-4767CBC61817}"/>
              </a:ext>
            </a:extLst>
          </p:cNvPr>
          <p:cNvSpPr>
            <a:spLocks noGrp="1"/>
          </p:cNvSpPr>
          <p:nvPr>
            <p:ph type="title"/>
          </p:nvPr>
        </p:nvSpPr>
        <p:spPr/>
        <p:txBody>
          <a:bodyPr/>
          <a:lstStyle/>
          <a:p>
            <a:r>
              <a:rPr lang="fi-FI" dirty="0"/>
              <a:t>MIELEN HYVINVOINTI</a:t>
            </a:r>
          </a:p>
        </p:txBody>
      </p:sp>
      <p:sp>
        <p:nvSpPr>
          <p:cNvPr id="3" name="Tekstin paikkamerkki 2">
            <a:extLst>
              <a:ext uri="{FF2B5EF4-FFF2-40B4-BE49-F238E27FC236}">
                <a16:creationId xmlns:a16="http://schemas.microsoft.com/office/drawing/2014/main" id="{8A782206-1D18-4347-9BC9-3232DD7782E3}"/>
              </a:ext>
            </a:extLst>
          </p:cNvPr>
          <p:cNvSpPr>
            <a:spLocks noGrp="1"/>
          </p:cNvSpPr>
          <p:nvPr>
            <p:ph type="body" idx="1"/>
          </p:nvPr>
        </p:nvSpPr>
        <p:spPr/>
        <p:txBody>
          <a:bodyPr>
            <a:normAutofit fontScale="92500"/>
          </a:bodyPr>
          <a:lstStyle/>
          <a:p>
            <a:r>
              <a:rPr lang="fi-FI" dirty="0"/>
              <a:t>KAIKILLA ON OIKEUS JA MAHDOLLISUUS MIELEN HYVINVOINTIIN</a:t>
            </a:r>
          </a:p>
        </p:txBody>
      </p:sp>
      <p:sp>
        <p:nvSpPr>
          <p:cNvPr id="4" name="Sisällön paikkamerkki 3">
            <a:extLst>
              <a:ext uri="{FF2B5EF4-FFF2-40B4-BE49-F238E27FC236}">
                <a16:creationId xmlns:a16="http://schemas.microsoft.com/office/drawing/2014/main" id="{A5785C44-65F9-45D6-82E9-0BBAF1C1DD71}"/>
              </a:ext>
            </a:extLst>
          </p:cNvPr>
          <p:cNvSpPr>
            <a:spLocks noGrp="1"/>
          </p:cNvSpPr>
          <p:nvPr>
            <p:ph sz="half" idx="2"/>
          </p:nvPr>
        </p:nvSpPr>
        <p:spPr/>
        <p:txBody>
          <a:bodyPr>
            <a:normAutofit fontScale="92500" lnSpcReduction="20000"/>
          </a:bodyPr>
          <a:lstStyle/>
          <a:p>
            <a:r>
              <a:rPr lang="fi-FI" dirty="0"/>
              <a:t>Kouluterveyskyselyn (2021) perusteella lasten ja nuorten mielenterveyshaasteet ovat huomattavia. Koronakriisin myötä mielen pahoinvointi on lisääntynyt muissakin ikäryhmissä. Yksinäisyys on huomattavan suurta verrattuna valtakunnan ja maakunnan lukuihin. Yksinäisyyden torjunta tuleekin olemaan kunnan hyvinvointisuunnitelman keskeinen osa-alue. </a:t>
            </a:r>
          </a:p>
          <a:p>
            <a:r>
              <a:rPr lang="fi-FI" dirty="0"/>
              <a:t>Mielenhyvinvoinnin tukemisessa huomioidaan monipuolisesta alueen luonnon tarjoamat mahdollisuudet. Tutkitustikin luonto ja luonnossa liikkuminen lisää koettua hyvinvointia.</a:t>
            </a:r>
          </a:p>
        </p:txBody>
      </p:sp>
      <p:sp>
        <p:nvSpPr>
          <p:cNvPr id="5" name="Tekstin paikkamerkki 4">
            <a:extLst>
              <a:ext uri="{FF2B5EF4-FFF2-40B4-BE49-F238E27FC236}">
                <a16:creationId xmlns:a16="http://schemas.microsoft.com/office/drawing/2014/main" id="{49F55451-95A7-4B34-B5A3-8915E9F103DB}"/>
              </a:ext>
            </a:extLst>
          </p:cNvPr>
          <p:cNvSpPr>
            <a:spLocks noGrp="1"/>
          </p:cNvSpPr>
          <p:nvPr>
            <p:ph type="body" sz="quarter" idx="3"/>
          </p:nvPr>
        </p:nvSpPr>
        <p:spPr/>
        <p:txBody>
          <a:bodyPr>
            <a:normAutofit fontScale="92500"/>
          </a:bodyPr>
          <a:lstStyle/>
          <a:p>
            <a:r>
              <a:rPr lang="fi-FI" dirty="0"/>
              <a:t>TAVOITTEET</a:t>
            </a:r>
          </a:p>
        </p:txBody>
      </p:sp>
      <p:sp>
        <p:nvSpPr>
          <p:cNvPr id="6" name="Sisällön paikkamerkki 5">
            <a:extLst>
              <a:ext uri="{FF2B5EF4-FFF2-40B4-BE49-F238E27FC236}">
                <a16:creationId xmlns:a16="http://schemas.microsoft.com/office/drawing/2014/main" id="{0BA823AF-0567-4ADF-A2B6-6E0AB055495D}"/>
              </a:ext>
            </a:extLst>
          </p:cNvPr>
          <p:cNvSpPr>
            <a:spLocks noGrp="1"/>
          </p:cNvSpPr>
          <p:nvPr>
            <p:ph sz="quarter" idx="4"/>
          </p:nvPr>
        </p:nvSpPr>
        <p:spPr/>
        <p:txBody>
          <a:bodyPr>
            <a:normAutofit fontScale="92500" lnSpcReduction="20000"/>
          </a:bodyPr>
          <a:lstStyle/>
          <a:p>
            <a:pPr lvl="0"/>
            <a:r>
              <a:rPr lang="fi-FI" dirty="0"/>
              <a:t>- Yksinäisyys vähenee kaikissa ikäryhmissä (mittari: kouluterveyskysely, </a:t>
            </a:r>
            <a:r>
              <a:rPr lang="fi-FI" dirty="0" err="1"/>
              <a:t>FINterveys</a:t>
            </a:r>
            <a:r>
              <a:rPr lang="fi-FI" dirty="0"/>
              <a:t>)</a:t>
            </a:r>
          </a:p>
          <a:p>
            <a:pPr lvl="0"/>
            <a:r>
              <a:rPr lang="fi-FI" dirty="0"/>
              <a:t> - Lasten ja nuorten mielenterveys vahvistuu (mittari: kouluterveyskysely)</a:t>
            </a:r>
          </a:p>
          <a:p>
            <a:endParaRPr lang="fi-FI" dirty="0"/>
          </a:p>
        </p:txBody>
      </p:sp>
    </p:spTree>
    <p:extLst>
      <p:ext uri="{BB962C8B-B14F-4D97-AF65-F5344CB8AC3E}">
        <p14:creationId xmlns:p14="http://schemas.microsoft.com/office/powerpoint/2010/main" val="12289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53C79C-2B52-4AC0-BA76-3EBC3E12B8D1}"/>
              </a:ext>
            </a:extLst>
          </p:cNvPr>
          <p:cNvSpPr>
            <a:spLocks noGrp="1"/>
          </p:cNvSpPr>
          <p:nvPr>
            <p:ph type="title"/>
          </p:nvPr>
        </p:nvSpPr>
        <p:spPr/>
        <p:txBody>
          <a:bodyPr/>
          <a:lstStyle/>
          <a:p>
            <a:r>
              <a:rPr lang="fi-FI" dirty="0"/>
              <a:t>OSALLISUUS JA YHTEISÖLLISYYS</a:t>
            </a:r>
          </a:p>
        </p:txBody>
      </p:sp>
      <p:sp>
        <p:nvSpPr>
          <p:cNvPr id="3" name="Tekstin paikkamerkki 2">
            <a:extLst>
              <a:ext uri="{FF2B5EF4-FFF2-40B4-BE49-F238E27FC236}">
                <a16:creationId xmlns:a16="http://schemas.microsoft.com/office/drawing/2014/main" id="{4152132D-49A4-4902-AD63-EBF25E001DF6}"/>
              </a:ext>
            </a:extLst>
          </p:cNvPr>
          <p:cNvSpPr>
            <a:spLocks noGrp="1"/>
          </p:cNvSpPr>
          <p:nvPr>
            <p:ph type="body" idx="1"/>
          </p:nvPr>
        </p:nvSpPr>
        <p:spPr/>
        <p:txBody>
          <a:bodyPr/>
          <a:lstStyle/>
          <a:p>
            <a:r>
              <a:rPr lang="fi-FI" dirty="0"/>
              <a:t>KAIKILLA ON MAHDOLLISUUS OSALLISUUTEEN</a:t>
            </a:r>
          </a:p>
        </p:txBody>
      </p:sp>
      <p:sp>
        <p:nvSpPr>
          <p:cNvPr id="4" name="Sisällön paikkamerkki 3">
            <a:extLst>
              <a:ext uri="{FF2B5EF4-FFF2-40B4-BE49-F238E27FC236}">
                <a16:creationId xmlns:a16="http://schemas.microsoft.com/office/drawing/2014/main" id="{776F350A-2EC2-4C5B-9495-F8A514560D86}"/>
              </a:ext>
            </a:extLst>
          </p:cNvPr>
          <p:cNvSpPr>
            <a:spLocks noGrp="1"/>
          </p:cNvSpPr>
          <p:nvPr>
            <p:ph sz="half" idx="2"/>
          </p:nvPr>
        </p:nvSpPr>
        <p:spPr/>
        <p:txBody>
          <a:bodyPr>
            <a:normAutofit lnSpcReduction="10000"/>
          </a:bodyPr>
          <a:lstStyle/>
          <a:p>
            <a:r>
              <a:rPr lang="fi-FI" dirty="0"/>
              <a:t>Kokemus osallisuudesta – yhteisöön kuulumisen tunteesta – lisää hyvinvointia, turvallisuutta, uskoa tulevaisuuteen ja omiin mahdollisuuksiin. Osallisuus vähentää yksinäisyyttä ja parantaa elämänlaatua.</a:t>
            </a:r>
          </a:p>
          <a:p>
            <a:r>
              <a:rPr lang="fi-FI" dirty="0"/>
              <a:t>Suunnitelmakaudella tullaan kehittämään yhteistyötä kolmannen sektorin suuntaan ja aktivoidaan kuntalaisten ja sidosryhmien osallisuutta yhteisen hyvinvoinnin kehittämisessä.</a:t>
            </a:r>
          </a:p>
        </p:txBody>
      </p:sp>
      <p:sp>
        <p:nvSpPr>
          <p:cNvPr id="5" name="Tekstin paikkamerkki 4">
            <a:extLst>
              <a:ext uri="{FF2B5EF4-FFF2-40B4-BE49-F238E27FC236}">
                <a16:creationId xmlns:a16="http://schemas.microsoft.com/office/drawing/2014/main" id="{9319B38A-1526-486E-83A8-FD3E6E24F449}"/>
              </a:ext>
            </a:extLst>
          </p:cNvPr>
          <p:cNvSpPr>
            <a:spLocks noGrp="1"/>
          </p:cNvSpPr>
          <p:nvPr>
            <p:ph type="body" sz="quarter" idx="3"/>
          </p:nvPr>
        </p:nvSpPr>
        <p:spPr/>
        <p:txBody>
          <a:bodyPr/>
          <a:lstStyle/>
          <a:p>
            <a:r>
              <a:rPr lang="fi-FI" dirty="0"/>
              <a:t>TAVOITTEET</a:t>
            </a:r>
          </a:p>
        </p:txBody>
      </p:sp>
      <p:sp>
        <p:nvSpPr>
          <p:cNvPr id="6" name="Sisällön paikkamerkki 5">
            <a:extLst>
              <a:ext uri="{FF2B5EF4-FFF2-40B4-BE49-F238E27FC236}">
                <a16:creationId xmlns:a16="http://schemas.microsoft.com/office/drawing/2014/main" id="{7E5B91EA-B82C-434F-ABEF-7D1D9792D0F1}"/>
              </a:ext>
            </a:extLst>
          </p:cNvPr>
          <p:cNvSpPr>
            <a:spLocks noGrp="1"/>
          </p:cNvSpPr>
          <p:nvPr>
            <p:ph sz="quarter" idx="4"/>
          </p:nvPr>
        </p:nvSpPr>
        <p:spPr/>
        <p:txBody>
          <a:bodyPr>
            <a:normAutofit lnSpcReduction="10000"/>
          </a:bodyPr>
          <a:lstStyle/>
          <a:p>
            <a:pPr lvl="0"/>
            <a:r>
              <a:rPr lang="fi-FI" dirty="0"/>
              <a:t>- tuetaan yhdistysten kansalaistoimintaa (mittari: kuntalaiskysely)</a:t>
            </a:r>
          </a:p>
          <a:p>
            <a:pPr lvl="0"/>
            <a:r>
              <a:rPr lang="fi-FI" dirty="0"/>
              <a:t>- lisätään kuntalaisten osallisuuden kokemuksia (mittari: THL-osallisuusindikaattori)</a:t>
            </a:r>
          </a:p>
          <a:p>
            <a:endParaRPr lang="fi-FI" dirty="0"/>
          </a:p>
        </p:txBody>
      </p:sp>
    </p:spTree>
    <p:extLst>
      <p:ext uri="{BB962C8B-B14F-4D97-AF65-F5344CB8AC3E}">
        <p14:creationId xmlns:p14="http://schemas.microsoft.com/office/powerpoint/2010/main" val="198053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7" name="Straight Connector 70">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6522F9-CDD4-4C4A-BA58-C35C11FD2D6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5000">
                <a:solidFill>
                  <a:srgbClr val="FFFFFF"/>
                </a:solidFill>
              </a:rPr>
              <a:t>Strateginen</a:t>
            </a:r>
            <a:r>
              <a:rPr lang="en-US" sz="5000" dirty="0">
                <a:solidFill>
                  <a:srgbClr val="FFFFFF"/>
                </a:solidFill>
              </a:rPr>
              <a:t> </a:t>
            </a:r>
            <a:r>
              <a:rPr lang="en-US" sz="5000">
                <a:solidFill>
                  <a:srgbClr val="FFFFFF"/>
                </a:solidFill>
              </a:rPr>
              <a:t>mittaristo</a:t>
            </a:r>
            <a:endParaRPr lang="en-US" sz="5000" dirty="0">
              <a:solidFill>
                <a:srgbClr val="FFFFFF"/>
              </a:solidFill>
            </a:endParaRPr>
          </a:p>
        </p:txBody>
      </p:sp>
      <p:pic>
        <p:nvPicPr>
          <p:cNvPr id="1026" name="Picture 2" descr="Kuntien hyte-kerroin -järjestelmä. Kuvion sisältö on esitetty sivulla tekstimuodossa.">
            <a:extLst>
              <a:ext uri="{FF2B5EF4-FFF2-40B4-BE49-F238E27FC236}">
                <a16:creationId xmlns:a16="http://schemas.microsoft.com/office/drawing/2014/main" id="{A9E2ED2A-CD77-4DAA-BA9E-5D59B54D535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56" r="128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n paikkamerkki 3">
            <a:extLst>
              <a:ext uri="{FF2B5EF4-FFF2-40B4-BE49-F238E27FC236}">
                <a16:creationId xmlns:a16="http://schemas.microsoft.com/office/drawing/2014/main" id="{4B8A93BC-477C-4AD9-BC9F-E1356FE14F6B}"/>
              </a:ext>
            </a:extLst>
          </p:cNvPr>
          <p:cNvSpPr>
            <a:spLocks noGrp="1"/>
          </p:cNvSpPr>
          <p:nvPr>
            <p:ph type="body" sz="half" idx="2"/>
          </p:nvPr>
        </p:nvSpPr>
        <p:spPr>
          <a:xfrm>
            <a:off x="8029319" y="917725"/>
            <a:ext cx="3424739" cy="4852362"/>
          </a:xfrm>
        </p:spPr>
        <p:txBody>
          <a:bodyPr vert="horz" lIns="45720" tIns="45720" rIns="45720" bIns="45720" rtlCol="0" anchor="ctr">
            <a:normAutofit/>
          </a:bodyPr>
          <a:lstStyle/>
          <a:p>
            <a:pPr>
              <a:lnSpc>
                <a:spcPct val="90000"/>
              </a:lnSpc>
            </a:pPr>
            <a:r>
              <a:rPr lang="en-US" dirty="0">
                <a:solidFill>
                  <a:srgbClr val="FFFFFF"/>
                </a:solidFill>
              </a:rPr>
              <a:t>HYTE-KERROIN</a:t>
            </a:r>
          </a:p>
          <a:p>
            <a:pPr>
              <a:lnSpc>
                <a:spcPct val="90000"/>
              </a:lnSpc>
            </a:pPr>
            <a:r>
              <a:rPr lang="en-US" b="0" i="0" dirty="0">
                <a:solidFill>
                  <a:srgbClr val="FFFFFF"/>
                </a:solidFill>
                <a:effectLst/>
              </a:rPr>
              <a:t>HYTE-</a:t>
            </a:r>
            <a:r>
              <a:rPr lang="en-US" b="0" i="0">
                <a:solidFill>
                  <a:srgbClr val="FFFFFF"/>
                </a:solidFill>
                <a:effectLst/>
              </a:rPr>
              <a:t>kerroin</a:t>
            </a:r>
            <a:r>
              <a:rPr lang="en-US" b="0" i="0" dirty="0">
                <a:solidFill>
                  <a:srgbClr val="FFFFFF"/>
                </a:solidFill>
                <a:effectLst/>
              </a:rPr>
              <a:t> on </a:t>
            </a:r>
            <a:r>
              <a:rPr lang="en-US" b="0" i="0">
                <a:solidFill>
                  <a:srgbClr val="FFFFFF"/>
                </a:solidFill>
                <a:effectLst/>
              </a:rPr>
              <a:t>kannustin</a:t>
            </a:r>
            <a:r>
              <a:rPr lang="en-US" b="0" i="0" dirty="0">
                <a:solidFill>
                  <a:srgbClr val="FFFFFF"/>
                </a:solidFill>
                <a:effectLst/>
              </a:rPr>
              <a:t>, </a:t>
            </a:r>
            <a:r>
              <a:rPr lang="en-US" b="0" i="0">
                <a:solidFill>
                  <a:srgbClr val="FFFFFF"/>
                </a:solidFill>
                <a:effectLst/>
              </a:rPr>
              <a:t>joka</a:t>
            </a:r>
            <a:r>
              <a:rPr lang="en-US" b="0" i="0" dirty="0">
                <a:solidFill>
                  <a:srgbClr val="FFFFFF"/>
                </a:solidFill>
                <a:effectLst/>
              </a:rPr>
              <a:t> </a:t>
            </a:r>
            <a:r>
              <a:rPr lang="en-US" b="0" i="0">
                <a:solidFill>
                  <a:srgbClr val="FFFFFF"/>
                </a:solidFill>
                <a:effectLst/>
              </a:rPr>
              <a:t>tarkoittaa</a:t>
            </a:r>
            <a:r>
              <a:rPr lang="en-US" b="0" i="0" dirty="0">
                <a:solidFill>
                  <a:srgbClr val="FFFFFF"/>
                </a:solidFill>
                <a:effectLst/>
              </a:rPr>
              <a:t>, </a:t>
            </a:r>
            <a:r>
              <a:rPr lang="en-US" b="0" i="0">
                <a:solidFill>
                  <a:srgbClr val="FFFFFF"/>
                </a:solidFill>
                <a:effectLst/>
              </a:rPr>
              <a:t>että</a:t>
            </a:r>
            <a:r>
              <a:rPr lang="en-US" b="0" i="0" dirty="0">
                <a:solidFill>
                  <a:srgbClr val="FFFFFF"/>
                </a:solidFill>
                <a:effectLst/>
              </a:rPr>
              <a:t> </a:t>
            </a:r>
            <a:r>
              <a:rPr lang="en-US" b="0" i="0">
                <a:solidFill>
                  <a:srgbClr val="FFFFFF"/>
                </a:solidFill>
                <a:effectLst/>
              </a:rPr>
              <a:t>kuntien</a:t>
            </a:r>
            <a:r>
              <a:rPr lang="en-US" b="0" i="0" dirty="0">
                <a:solidFill>
                  <a:srgbClr val="FFFFFF"/>
                </a:solidFill>
                <a:effectLst/>
              </a:rPr>
              <a:t> </a:t>
            </a:r>
            <a:r>
              <a:rPr lang="en-US" b="0" i="0">
                <a:solidFill>
                  <a:srgbClr val="FFFFFF"/>
                </a:solidFill>
                <a:effectLst/>
              </a:rPr>
              <a:t>rahoituksen</a:t>
            </a:r>
            <a:r>
              <a:rPr lang="en-US" b="0" i="0" dirty="0">
                <a:solidFill>
                  <a:srgbClr val="FFFFFF"/>
                </a:solidFill>
                <a:effectLst/>
              </a:rPr>
              <a:t> </a:t>
            </a:r>
            <a:r>
              <a:rPr lang="en-US" b="0" i="0">
                <a:solidFill>
                  <a:srgbClr val="FFFFFF"/>
                </a:solidFill>
                <a:effectLst/>
              </a:rPr>
              <a:t>valtionosuuden</a:t>
            </a:r>
            <a:r>
              <a:rPr lang="en-US" b="0" i="0" dirty="0">
                <a:solidFill>
                  <a:srgbClr val="FFFFFF"/>
                </a:solidFill>
                <a:effectLst/>
              </a:rPr>
              <a:t> </a:t>
            </a:r>
            <a:r>
              <a:rPr lang="en-US" b="0" i="0">
                <a:solidFill>
                  <a:srgbClr val="FFFFFF"/>
                </a:solidFill>
                <a:effectLst/>
              </a:rPr>
              <a:t>suuruus</a:t>
            </a:r>
            <a:r>
              <a:rPr lang="en-US" b="0" i="0" dirty="0">
                <a:solidFill>
                  <a:srgbClr val="FFFFFF"/>
                </a:solidFill>
                <a:effectLst/>
              </a:rPr>
              <a:t> </a:t>
            </a:r>
            <a:r>
              <a:rPr lang="en-US" b="0" i="0">
                <a:solidFill>
                  <a:srgbClr val="FFFFFF"/>
                </a:solidFill>
                <a:effectLst/>
              </a:rPr>
              <a:t>määräytyy</a:t>
            </a:r>
            <a:r>
              <a:rPr lang="en-US" b="0" i="0" dirty="0">
                <a:solidFill>
                  <a:srgbClr val="FFFFFF"/>
                </a:solidFill>
                <a:effectLst/>
              </a:rPr>
              <a:t> </a:t>
            </a:r>
            <a:r>
              <a:rPr lang="en-US" b="0" i="0">
                <a:solidFill>
                  <a:srgbClr val="FFFFFF"/>
                </a:solidFill>
                <a:effectLst/>
              </a:rPr>
              <a:t>osaksi</a:t>
            </a:r>
            <a:r>
              <a:rPr lang="en-US" b="0" i="0" dirty="0">
                <a:solidFill>
                  <a:srgbClr val="FFFFFF"/>
                </a:solidFill>
                <a:effectLst/>
              </a:rPr>
              <a:t> </a:t>
            </a:r>
            <a:r>
              <a:rPr lang="en-US" b="0" i="0">
                <a:solidFill>
                  <a:srgbClr val="FFFFFF"/>
                </a:solidFill>
                <a:effectLst/>
              </a:rPr>
              <a:t>niiden</a:t>
            </a:r>
            <a:r>
              <a:rPr lang="en-US" b="0" i="0" dirty="0">
                <a:solidFill>
                  <a:srgbClr val="FFFFFF"/>
                </a:solidFill>
                <a:effectLst/>
              </a:rPr>
              <a:t> </a:t>
            </a:r>
            <a:r>
              <a:rPr lang="en-US" b="0" i="0">
                <a:solidFill>
                  <a:srgbClr val="FFFFFF"/>
                </a:solidFill>
                <a:effectLst/>
              </a:rPr>
              <a:t>tekemän</a:t>
            </a:r>
            <a:r>
              <a:rPr lang="en-US" b="0" i="0" dirty="0">
                <a:solidFill>
                  <a:srgbClr val="FFFFFF"/>
                </a:solidFill>
                <a:effectLst/>
              </a:rPr>
              <a:t> </a:t>
            </a:r>
            <a:r>
              <a:rPr lang="en-US" b="0" i="0">
                <a:solidFill>
                  <a:srgbClr val="FFFFFF"/>
                </a:solidFill>
                <a:effectLst/>
              </a:rPr>
              <a:t>hyvinvoinnin</a:t>
            </a:r>
            <a:r>
              <a:rPr lang="en-US" b="0" i="0" dirty="0">
                <a:solidFill>
                  <a:srgbClr val="FFFFFF"/>
                </a:solidFill>
                <a:effectLst/>
              </a:rPr>
              <a:t> ja </a:t>
            </a:r>
            <a:r>
              <a:rPr lang="en-US" b="0" i="0">
                <a:solidFill>
                  <a:srgbClr val="FFFFFF"/>
                </a:solidFill>
                <a:effectLst/>
              </a:rPr>
              <a:t>terveyden</a:t>
            </a:r>
            <a:r>
              <a:rPr lang="en-US" b="0" i="0" dirty="0">
                <a:solidFill>
                  <a:srgbClr val="FFFFFF"/>
                </a:solidFill>
                <a:effectLst/>
              </a:rPr>
              <a:t> </a:t>
            </a:r>
            <a:r>
              <a:rPr lang="en-US" b="0" i="0">
                <a:solidFill>
                  <a:srgbClr val="FFFFFF"/>
                </a:solidFill>
                <a:effectLst/>
              </a:rPr>
              <a:t>edistämistyön</a:t>
            </a:r>
            <a:r>
              <a:rPr lang="en-US" b="0" i="0" dirty="0">
                <a:solidFill>
                  <a:srgbClr val="FFFFFF"/>
                </a:solidFill>
                <a:effectLst/>
              </a:rPr>
              <a:t> </a:t>
            </a:r>
            <a:r>
              <a:rPr lang="en-US" b="0" i="0">
                <a:solidFill>
                  <a:srgbClr val="FFFFFF"/>
                </a:solidFill>
                <a:effectLst/>
              </a:rPr>
              <a:t>mukaan</a:t>
            </a:r>
            <a:r>
              <a:rPr lang="en-US" b="0" i="0" dirty="0">
                <a:solidFill>
                  <a:srgbClr val="FFFFFF"/>
                </a:solidFill>
                <a:effectLst/>
              </a:rPr>
              <a:t>. </a:t>
            </a:r>
            <a:r>
              <a:rPr lang="en-US" b="0" i="0">
                <a:solidFill>
                  <a:srgbClr val="FFFFFF"/>
                </a:solidFill>
                <a:effectLst/>
              </a:rPr>
              <a:t>Tällä</a:t>
            </a:r>
            <a:r>
              <a:rPr lang="en-US" b="0" i="0" dirty="0">
                <a:solidFill>
                  <a:srgbClr val="FFFFFF"/>
                </a:solidFill>
                <a:effectLst/>
              </a:rPr>
              <a:t> </a:t>
            </a:r>
            <a:r>
              <a:rPr lang="en-US" b="0" i="0">
                <a:solidFill>
                  <a:srgbClr val="FFFFFF"/>
                </a:solidFill>
                <a:effectLst/>
              </a:rPr>
              <a:t>halutaan</a:t>
            </a:r>
            <a:r>
              <a:rPr lang="en-US" b="0" i="0" dirty="0">
                <a:solidFill>
                  <a:srgbClr val="FFFFFF"/>
                </a:solidFill>
                <a:effectLst/>
              </a:rPr>
              <a:t> </a:t>
            </a:r>
            <a:r>
              <a:rPr lang="en-US" b="0" i="0">
                <a:solidFill>
                  <a:srgbClr val="FFFFFF"/>
                </a:solidFill>
                <a:effectLst/>
              </a:rPr>
              <a:t>varmistaa</a:t>
            </a:r>
            <a:r>
              <a:rPr lang="en-US" b="0" i="0" dirty="0">
                <a:solidFill>
                  <a:srgbClr val="FFFFFF"/>
                </a:solidFill>
                <a:effectLst/>
              </a:rPr>
              <a:t> </a:t>
            </a:r>
            <a:r>
              <a:rPr lang="en-US" b="0" i="0">
                <a:solidFill>
                  <a:srgbClr val="FFFFFF"/>
                </a:solidFill>
                <a:effectLst/>
              </a:rPr>
              <a:t>kuntien</a:t>
            </a:r>
            <a:r>
              <a:rPr lang="en-US" b="0" i="0" dirty="0">
                <a:solidFill>
                  <a:srgbClr val="FFFFFF"/>
                </a:solidFill>
                <a:effectLst/>
              </a:rPr>
              <a:t> </a:t>
            </a:r>
            <a:r>
              <a:rPr lang="en-US" b="0" i="0">
                <a:solidFill>
                  <a:srgbClr val="FFFFFF"/>
                </a:solidFill>
                <a:effectLst/>
              </a:rPr>
              <a:t>aktiivinen</a:t>
            </a:r>
            <a:r>
              <a:rPr lang="en-US" b="0" i="0" dirty="0">
                <a:solidFill>
                  <a:srgbClr val="FFFFFF"/>
                </a:solidFill>
                <a:effectLst/>
              </a:rPr>
              <a:t> </a:t>
            </a:r>
            <a:r>
              <a:rPr lang="en-US" b="0" i="0">
                <a:solidFill>
                  <a:srgbClr val="FFFFFF"/>
                </a:solidFill>
                <a:effectLst/>
              </a:rPr>
              <a:t>toiminta</a:t>
            </a:r>
            <a:r>
              <a:rPr lang="en-US" b="0" i="0" dirty="0">
                <a:solidFill>
                  <a:srgbClr val="FFFFFF"/>
                </a:solidFill>
                <a:effectLst/>
              </a:rPr>
              <a:t> </a:t>
            </a:r>
            <a:r>
              <a:rPr lang="en-US" b="0" i="0">
                <a:solidFill>
                  <a:srgbClr val="FFFFFF"/>
                </a:solidFill>
                <a:effectLst/>
              </a:rPr>
              <a:t>asukkaiden</a:t>
            </a:r>
            <a:r>
              <a:rPr lang="en-US" b="0" i="0" dirty="0">
                <a:solidFill>
                  <a:srgbClr val="FFFFFF"/>
                </a:solidFill>
                <a:effectLst/>
              </a:rPr>
              <a:t> </a:t>
            </a:r>
            <a:r>
              <a:rPr lang="en-US" b="0" i="0">
                <a:solidFill>
                  <a:srgbClr val="FFFFFF"/>
                </a:solidFill>
                <a:effectLst/>
              </a:rPr>
              <a:t>hyvinvoinnin</a:t>
            </a:r>
            <a:r>
              <a:rPr lang="en-US" b="0" i="0" dirty="0">
                <a:solidFill>
                  <a:srgbClr val="FFFFFF"/>
                </a:solidFill>
                <a:effectLst/>
              </a:rPr>
              <a:t> ja </a:t>
            </a:r>
            <a:r>
              <a:rPr lang="en-US" b="0" i="0">
                <a:solidFill>
                  <a:srgbClr val="FFFFFF"/>
                </a:solidFill>
                <a:effectLst/>
              </a:rPr>
              <a:t>terveyden</a:t>
            </a:r>
            <a:r>
              <a:rPr lang="en-US" b="0" i="0" dirty="0">
                <a:solidFill>
                  <a:srgbClr val="FFFFFF"/>
                </a:solidFill>
                <a:effectLst/>
              </a:rPr>
              <a:t> </a:t>
            </a:r>
            <a:r>
              <a:rPr lang="en-US" b="0" i="0">
                <a:solidFill>
                  <a:srgbClr val="FFFFFF"/>
                </a:solidFill>
                <a:effectLst/>
              </a:rPr>
              <a:t>edistämiseksi</a:t>
            </a:r>
            <a:r>
              <a:rPr lang="en-US" b="0" i="0" dirty="0">
                <a:solidFill>
                  <a:srgbClr val="FFFFFF"/>
                </a:solidFill>
                <a:effectLst/>
              </a:rPr>
              <a:t> </a:t>
            </a:r>
            <a:r>
              <a:rPr lang="en-US" b="0" i="0">
                <a:solidFill>
                  <a:srgbClr val="FFFFFF"/>
                </a:solidFill>
                <a:effectLst/>
              </a:rPr>
              <a:t>myös</a:t>
            </a:r>
            <a:r>
              <a:rPr lang="en-US" b="0" i="0" dirty="0">
                <a:solidFill>
                  <a:srgbClr val="FFFFFF"/>
                </a:solidFill>
                <a:effectLst/>
              </a:rPr>
              <a:t> sote-</a:t>
            </a:r>
            <a:r>
              <a:rPr lang="en-US" b="0" i="0">
                <a:solidFill>
                  <a:srgbClr val="FFFFFF"/>
                </a:solidFill>
                <a:effectLst/>
              </a:rPr>
              <a:t>uudistuksen</a:t>
            </a:r>
            <a:r>
              <a:rPr lang="en-US" b="0" i="0" dirty="0">
                <a:solidFill>
                  <a:srgbClr val="FFFFFF"/>
                </a:solidFill>
                <a:effectLst/>
              </a:rPr>
              <a:t> </a:t>
            </a:r>
            <a:r>
              <a:rPr lang="en-US" b="0" i="0">
                <a:solidFill>
                  <a:srgbClr val="FFFFFF"/>
                </a:solidFill>
                <a:effectLst/>
              </a:rPr>
              <a:t>jälkeen</a:t>
            </a:r>
            <a:r>
              <a:rPr lang="en-US" b="0" i="0" dirty="0">
                <a:solidFill>
                  <a:srgbClr val="FFFFFF"/>
                </a:solidFill>
                <a:effectLst/>
              </a:rPr>
              <a:t>. </a:t>
            </a:r>
          </a:p>
          <a:p>
            <a:pPr>
              <a:lnSpc>
                <a:spcPct val="90000"/>
              </a:lnSpc>
            </a:pPr>
            <a:r>
              <a:rPr lang="en-US" b="0" i="0">
                <a:solidFill>
                  <a:srgbClr val="FFFFFF"/>
                </a:solidFill>
                <a:effectLst/>
              </a:rPr>
              <a:t>Hytekerroin</a:t>
            </a:r>
            <a:r>
              <a:rPr lang="en-US" b="0" i="0" dirty="0">
                <a:solidFill>
                  <a:srgbClr val="FFFFFF"/>
                </a:solidFill>
                <a:effectLst/>
              </a:rPr>
              <a:t> </a:t>
            </a:r>
            <a:r>
              <a:rPr lang="en-US" b="0" i="0">
                <a:solidFill>
                  <a:srgbClr val="FFFFFF"/>
                </a:solidFill>
                <a:effectLst/>
              </a:rPr>
              <a:t>muodostuu</a:t>
            </a:r>
            <a:r>
              <a:rPr lang="en-US" b="0" i="0" dirty="0">
                <a:solidFill>
                  <a:srgbClr val="FFFFFF"/>
                </a:solidFill>
                <a:effectLst/>
              </a:rPr>
              <a:t> </a:t>
            </a:r>
            <a:r>
              <a:rPr lang="en-US" b="0" i="0">
                <a:solidFill>
                  <a:srgbClr val="FFFFFF"/>
                </a:solidFill>
                <a:effectLst/>
              </a:rPr>
              <a:t>prosessi</a:t>
            </a:r>
            <a:r>
              <a:rPr lang="en-US" b="0" i="0" dirty="0">
                <a:solidFill>
                  <a:srgbClr val="FFFFFF"/>
                </a:solidFill>
                <a:effectLst/>
              </a:rPr>
              <a:t>- ja </a:t>
            </a:r>
            <a:r>
              <a:rPr lang="en-US" b="0" i="0">
                <a:solidFill>
                  <a:srgbClr val="FFFFFF"/>
                </a:solidFill>
                <a:effectLst/>
              </a:rPr>
              <a:t>tulosindikaattoreista</a:t>
            </a:r>
            <a:r>
              <a:rPr lang="en-US" b="0" i="0" dirty="0">
                <a:solidFill>
                  <a:srgbClr val="FFFFFF"/>
                </a:solidFill>
                <a:effectLst/>
              </a:rPr>
              <a:t>.</a:t>
            </a:r>
          </a:p>
          <a:p>
            <a:pPr>
              <a:lnSpc>
                <a:spcPct val="90000"/>
              </a:lnSpc>
            </a:pPr>
            <a:r>
              <a:rPr lang="en-US" b="0" i="0">
                <a:solidFill>
                  <a:srgbClr val="FFFFFF"/>
                </a:solidFill>
                <a:effectLst/>
              </a:rPr>
              <a:t>Kannustin</a:t>
            </a:r>
            <a:r>
              <a:rPr lang="en-US" b="0" i="0" dirty="0">
                <a:solidFill>
                  <a:srgbClr val="FFFFFF"/>
                </a:solidFill>
                <a:effectLst/>
              </a:rPr>
              <a:t> on </a:t>
            </a:r>
            <a:r>
              <a:rPr lang="en-US" b="0" i="0">
                <a:solidFill>
                  <a:srgbClr val="FFFFFF"/>
                </a:solidFill>
                <a:effectLst/>
              </a:rPr>
              <a:t>suunniteltu</a:t>
            </a:r>
            <a:r>
              <a:rPr lang="en-US" b="0" i="0" dirty="0">
                <a:solidFill>
                  <a:srgbClr val="FFFFFF"/>
                </a:solidFill>
                <a:effectLst/>
              </a:rPr>
              <a:t> </a:t>
            </a:r>
            <a:r>
              <a:rPr lang="en-US" b="0" i="0">
                <a:solidFill>
                  <a:srgbClr val="FFFFFF"/>
                </a:solidFill>
                <a:effectLst/>
              </a:rPr>
              <a:t>otettavan</a:t>
            </a:r>
            <a:r>
              <a:rPr lang="en-US" b="0" i="0" dirty="0">
                <a:solidFill>
                  <a:srgbClr val="FFFFFF"/>
                </a:solidFill>
                <a:effectLst/>
              </a:rPr>
              <a:t> </a:t>
            </a:r>
            <a:r>
              <a:rPr lang="en-US" b="0" i="0">
                <a:solidFill>
                  <a:srgbClr val="FFFFFF"/>
                </a:solidFill>
                <a:effectLst/>
              </a:rPr>
              <a:t>käyttöön</a:t>
            </a:r>
            <a:r>
              <a:rPr lang="en-US" b="0" i="0" dirty="0">
                <a:solidFill>
                  <a:srgbClr val="FFFFFF"/>
                </a:solidFill>
                <a:effectLst/>
              </a:rPr>
              <a:t> </a:t>
            </a:r>
            <a:r>
              <a:rPr lang="en-US" b="0" i="0">
                <a:solidFill>
                  <a:srgbClr val="FFFFFF"/>
                </a:solidFill>
                <a:effectLst/>
              </a:rPr>
              <a:t>vuoden</a:t>
            </a:r>
            <a:r>
              <a:rPr lang="en-US" b="0" i="0" dirty="0">
                <a:solidFill>
                  <a:srgbClr val="FFFFFF"/>
                </a:solidFill>
                <a:effectLst/>
              </a:rPr>
              <a:t> 2023 </a:t>
            </a:r>
            <a:r>
              <a:rPr lang="en-US" b="0" i="0">
                <a:solidFill>
                  <a:srgbClr val="FFFFFF"/>
                </a:solidFill>
                <a:effectLst/>
              </a:rPr>
              <a:t>alusta</a:t>
            </a:r>
            <a:r>
              <a:rPr lang="en-US" b="0" i="0" dirty="0">
                <a:solidFill>
                  <a:srgbClr val="FFFFFF"/>
                </a:solidFill>
                <a:effectLst/>
              </a:rPr>
              <a:t>, </a:t>
            </a:r>
            <a:r>
              <a:rPr lang="en-US" b="0" i="0">
                <a:solidFill>
                  <a:srgbClr val="FFFFFF"/>
                </a:solidFill>
                <a:effectLst/>
              </a:rPr>
              <a:t>jolloin</a:t>
            </a:r>
            <a:r>
              <a:rPr lang="en-US" b="0" i="0" dirty="0">
                <a:solidFill>
                  <a:srgbClr val="FFFFFF"/>
                </a:solidFill>
                <a:effectLst/>
              </a:rPr>
              <a:t> </a:t>
            </a:r>
            <a:r>
              <a:rPr lang="en-US" b="0" i="0">
                <a:solidFill>
                  <a:srgbClr val="FFFFFF"/>
                </a:solidFill>
                <a:effectLst/>
              </a:rPr>
              <a:t>kunnille</a:t>
            </a:r>
            <a:r>
              <a:rPr lang="en-US" b="0" i="0" dirty="0">
                <a:solidFill>
                  <a:srgbClr val="FFFFFF"/>
                </a:solidFill>
                <a:effectLst/>
              </a:rPr>
              <a:t> </a:t>
            </a:r>
            <a:r>
              <a:rPr lang="en-US" b="0" i="0">
                <a:solidFill>
                  <a:srgbClr val="FFFFFF"/>
                </a:solidFill>
                <a:effectLst/>
              </a:rPr>
              <a:t>jaetaan</a:t>
            </a:r>
            <a:r>
              <a:rPr lang="en-US" b="0" i="0" dirty="0">
                <a:solidFill>
                  <a:srgbClr val="FFFFFF"/>
                </a:solidFill>
                <a:effectLst/>
              </a:rPr>
              <a:t> </a:t>
            </a:r>
            <a:r>
              <a:rPr lang="en-US" b="0" i="0">
                <a:solidFill>
                  <a:srgbClr val="FFFFFF"/>
                </a:solidFill>
                <a:effectLst/>
              </a:rPr>
              <a:t>ensimmäisen</a:t>
            </a:r>
            <a:r>
              <a:rPr lang="en-US" b="0" i="0" dirty="0">
                <a:solidFill>
                  <a:srgbClr val="FFFFFF"/>
                </a:solidFill>
                <a:effectLst/>
              </a:rPr>
              <a:t> </a:t>
            </a:r>
            <a:r>
              <a:rPr lang="en-US" b="0" i="0">
                <a:solidFill>
                  <a:srgbClr val="FFFFFF"/>
                </a:solidFill>
                <a:effectLst/>
              </a:rPr>
              <a:t>kerran</a:t>
            </a:r>
            <a:r>
              <a:rPr lang="en-US" b="0" i="0" dirty="0">
                <a:solidFill>
                  <a:srgbClr val="FFFFFF"/>
                </a:solidFill>
                <a:effectLst/>
              </a:rPr>
              <a:t> </a:t>
            </a:r>
            <a:r>
              <a:rPr lang="en-US" b="0" i="0">
                <a:solidFill>
                  <a:srgbClr val="FFFFFF"/>
                </a:solidFill>
                <a:effectLst/>
              </a:rPr>
              <a:t>uudistuksen</a:t>
            </a:r>
            <a:r>
              <a:rPr lang="en-US" b="0" i="0" dirty="0">
                <a:solidFill>
                  <a:srgbClr val="FFFFFF"/>
                </a:solidFill>
                <a:effectLst/>
              </a:rPr>
              <a:t> </a:t>
            </a:r>
            <a:r>
              <a:rPr lang="en-US" b="0" i="0">
                <a:solidFill>
                  <a:srgbClr val="FFFFFF"/>
                </a:solidFill>
                <a:effectLst/>
              </a:rPr>
              <a:t>jälkeinen</a:t>
            </a:r>
            <a:r>
              <a:rPr lang="en-US" b="0" i="0" dirty="0">
                <a:solidFill>
                  <a:srgbClr val="FFFFFF"/>
                </a:solidFill>
                <a:effectLst/>
              </a:rPr>
              <a:t> </a:t>
            </a:r>
            <a:r>
              <a:rPr lang="en-US" b="0" i="0">
                <a:solidFill>
                  <a:srgbClr val="FFFFFF"/>
                </a:solidFill>
                <a:effectLst/>
              </a:rPr>
              <a:t>valtionosuus</a:t>
            </a:r>
            <a:r>
              <a:rPr lang="en-US" b="0" i="0" dirty="0">
                <a:solidFill>
                  <a:srgbClr val="FFFFFF"/>
                </a:solidFill>
                <a:effectLst/>
              </a:rPr>
              <a:t>. Jo </a:t>
            </a:r>
            <a:r>
              <a:rPr lang="en-US" b="0" i="0">
                <a:solidFill>
                  <a:srgbClr val="FFFFFF"/>
                </a:solidFill>
                <a:effectLst/>
              </a:rPr>
              <a:t>nyt</a:t>
            </a:r>
            <a:r>
              <a:rPr lang="en-US" b="0" i="0" dirty="0">
                <a:solidFill>
                  <a:srgbClr val="FFFFFF"/>
                </a:solidFill>
                <a:effectLst/>
              </a:rPr>
              <a:t> </a:t>
            </a:r>
            <a:r>
              <a:rPr lang="en-US" b="0" i="0">
                <a:solidFill>
                  <a:srgbClr val="FFFFFF"/>
                </a:solidFill>
                <a:effectLst/>
              </a:rPr>
              <a:t>tehtävä</a:t>
            </a:r>
            <a:r>
              <a:rPr lang="en-US" b="0" i="0" dirty="0">
                <a:solidFill>
                  <a:srgbClr val="FFFFFF"/>
                </a:solidFill>
                <a:effectLst/>
              </a:rPr>
              <a:t> </a:t>
            </a:r>
            <a:r>
              <a:rPr lang="en-US" b="0" i="0">
                <a:solidFill>
                  <a:srgbClr val="FFFFFF"/>
                </a:solidFill>
                <a:effectLst/>
              </a:rPr>
              <a:t>työ</a:t>
            </a:r>
            <a:r>
              <a:rPr lang="en-US" b="0" i="0" dirty="0">
                <a:solidFill>
                  <a:srgbClr val="FFFFFF"/>
                </a:solidFill>
                <a:effectLst/>
              </a:rPr>
              <a:t> </a:t>
            </a:r>
            <a:r>
              <a:rPr lang="en-US" b="0" i="0">
                <a:solidFill>
                  <a:srgbClr val="FFFFFF"/>
                </a:solidFill>
                <a:effectLst/>
              </a:rPr>
              <a:t>tulee</a:t>
            </a:r>
            <a:r>
              <a:rPr lang="en-US" b="0" i="0" dirty="0">
                <a:solidFill>
                  <a:srgbClr val="FFFFFF"/>
                </a:solidFill>
                <a:effectLst/>
              </a:rPr>
              <a:t> </a:t>
            </a:r>
            <a:r>
              <a:rPr lang="en-US" b="0" i="0">
                <a:solidFill>
                  <a:srgbClr val="FFFFFF"/>
                </a:solidFill>
                <a:effectLst/>
              </a:rPr>
              <a:t>siis</a:t>
            </a:r>
            <a:r>
              <a:rPr lang="en-US" b="0" i="0" dirty="0">
                <a:solidFill>
                  <a:srgbClr val="FFFFFF"/>
                </a:solidFill>
                <a:effectLst/>
              </a:rPr>
              <a:t> </a:t>
            </a:r>
            <a:r>
              <a:rPr lang="en-US" b="0" i="0">
                <a:solidFill>
                  <a:srgbClr val="FFFFFF"/>
                </a:solidFill>
                <a:effectLst/>
              </a:rPr>
              <a:t>vaikuttamaan</a:t>
            </a:r>
            <a:r>
              <a:rPr lang="en-US" b="0" i="0" dirty="0">
                <a:solidFill>
                  <a:srgbClr val="FFFFFF"/>
                </a:solidFill>
                <a:effectLst/>
              </a:rPr>
              <a:t> </a:t>
            </a:r>
            <a:r>
              <a:rPr lang="en-US" b="0" i="0">
                <a:solidFill>
                  <a:srgbClr val="FFFFFF"/>
                </a:solidFill>
                <a:effectLst/>
              </a:rPr>
              <a:t>rahoitukseen</a:t>
            </a:r>
            <a:r>
              <a:rPr lang="en-US" b="0" i="0" dirty="0">
                <a:solidFill>
                  <a:srgbClr val="FFFFFF"/>
                </a:solidFill>
                <a:effectLst/>
              </a:rPr>
              <a:t>. (THL)</a:t>
            </a:r>
            <a:endParaRPr lang="en-US" dirty="0">
              <a:solidFill>
                <a:srgbClr val="FFFFFF"/>
              </a:solidFill>
            </a:endParaRPr>
          </a:p>
        </p:txBody>
      </p:sp>
    </p:spTree>
    <p:extLst>
      <p:ext uri="{BB962C8B-B14F-4D97-AF65-F5344CB8AC3E}">
        <p14:creationId xmlns:p14="http://schemas.microsoft.com/office/powerpoint/2010/main" val="17782580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Integraali">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1768</TotalTime>
  <Words>638</Words>
  <Application>Microsoft Office PowerPoint</Application>
  <PresentationFormat>Laajakuva</PresentationFormat>
  <Paragraphs>84</Paragraphs>
  <Slides>8</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8</vt:i4>
      </vt:variant>
    </vt:vector>
  </HeadingPairs>
  <TitlesOfParts>
    <vt:vector size="14" baseType="lpstr">
      <vt:lpstr>Arial</vt:lpstr>
      <vt:lpstr>Tw Cen MT</vt:lpstr>
      <vt:lpstr>Tw Cen MT Condensed</vt:lpstr>
      <vt:lpstr>Wingdings</vt:lpstr>
      <vt:lpstr>Wingdings 3</vt:lpstr>
      <vt:lpstr>Integraali</vt:lpstr>
      <vt:lpstr>Tohmajärven hyvinvointisuunnitelma</vt:lpstr>
      <vt:lpstr>Tohmajärveläisten Yhteinen hyvinvointi</vt:lpstr>
      <vt:lpstr>Hyvinvoinnin swot-analyysi</vt:lpstr>
      <vt:lpstr>Hyvinvoinnin painopisteet</vt:lpstr>
      <vt:lpstr>TERVEET ELINTAVAT</vt:lpstr>
      <vt:lpstr>MIELEN HYVINVOINTI</vt:lpstr>
      <vt:lpstr>OSALLISUUS JA YHTEISÖLLISYYS</vt:lpstr>
      <vt:lpstr>Strateginen mittaristo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Pasanen Petri</dc:creator>
  <cp:lastModifiedBy>Pasanen Petri</cp:lastModifiedBy>
  <cp:revision>7</cp:revision>
  <dcterms:created xsi:type="dcterms:W3CDTF">2022-04-06T10:53:11Z</dcterms:created>
  <dcterms:modified xsi:type="dcterms:W3CDTF">2022-06-07T10:15:04Z</dcterms:modified>
</cp:coreProperties>
</file>